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7"/>
    <p:sldMasterId id="2147483673" r:id="rId18"/>
  </p:sldMasterIdLst>
  <p:notesMasterIdLst>
    <p:notesMasterId r:id="rId66"/>
  </p:notesMasterIdLst>
  <p:sldIdLst>
    <p:sldId id="265" r:id="rId19"/>
    <p:sldId id="267" r:id="rId20"/>
    <p:sldId id="280" r:id="rId21"/>
    <p:sldId id="275" r:id="rId22"/>
    <p:sldId id="305" r:id="rId23"/>
    <p:sldId id="304" r:id="rId24"/>
    <p:sldId id="268" r:id="rId25"/>
    <p:sldId id="278" r:id="rId26"/>
    <p:sldId id="274" r:id="rId27"/>
    <p:sldId id="277" r:id="rId28"/>
    <p:sldId id="311" r:id="rId29"/>
    <p:sldId id="313" r:id="rId30"/>
    <p:sldId id="310" r:id="rId31"/>
    <p:sldId id="314" r:id="rId32"/>
    <p:sldId id="315" r:id="rId33"/>
    <p:sldId id="316" r:id="rId34"/>
    <p:sldId id="317" r:id="rId35"/>
    <p:sldId id="318" r:id="rId36"/>
    <p:sldId id="319" r:id="rId37"/>
    <p:sldId id="321" r:id="rId38"/>
    <p:sldId id="320" r:id="rId39"/>
    <p:sldId id="308" r:id="rId40"/>
    <p:sldId id="302" r:id="rId41"/>
    <p:sldId id="312" r:id="rId42"/>
    <p:sldId id="322" r:id="rId43"/>
    <p:sldId id="266" r:id="rId44"/>
    <p:sldId id="263" r:id="rId45"/>
    <p:sldId id="298" r:id="rId46"/>
    <p:sldId id="299" r:id="rId47"/>
    <p:sldId id="300" r:id="rId48"/>
    <p:sldId id="303" r:id="rId49"/>
    <p:sldId id="306" r:id="rId50"/>
    <p:sldId id="307" r:id="rId51"/>
    <p:sldId id="269" r:id="rId52"/>
    <p:sldId id="282" r:id="rId53"/>
    <p:sldId id="285" r:id="rId54"/>
    <p:sldId id="283" r:id="rId55"/>
    <p:sldId id="284" r:id="rId56"/>
    <p:sldId id="286" r:id="rId57"/>
    <p:sldId id="297" r:id="rId58"/>
    <p:sldId id="271" r:id="rId59"/>
    <p:sldId id="270" r:id="rId60"/>
    <p:sldId id="296" r:id="rId61"/>
    <p:sldId id="287" r:id="rId62"/>
    <p:sldId id="288" r:id="rId63"/>
    <p:sldId id="289" r:id="rId64"/>
    <p:sldId id="295" r:id="rId6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85891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28837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71783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714729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057674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400620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743566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1AD"/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89777" autoAdjust="0"/>
  </p:normalViewPr>
  <p:slideViewPr>
    <p:cSldViewPr>
      <p:cViewPr varScale="1">
        <p:scale>
          <a:sx n="60" d="100"/>
          <a:sy n="60" d="100"/>
        </p:scale>
        <p:origin x="89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1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customXml" Target="../customXml/item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2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FFCCA-D197-4749-A347-489E6C276DD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665A7D5-974A-466E-B317-F848F1B2A69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venir Next LT Pro" panose="020B0504020202020204" pitchFamily="34" charset="0"/>
            </a:rPr>
            <a:t>-Minnesota Supercomputing Institute                       </a:t>
          </a:r>
        </a:p>
        <a:p>
          <a:r>
            <a:rPr lang="en-US" dirty="0">
              <a:solidFill>
                <a:schemeClr val="tx1"/>
              </a:solidFill>
              <a:latin typeface="Avenir Next LT Pro" panose="020B0504020202020204" pitchFamily="34" charset="0"/>
            </a:rPr>
            <a:t>-Stakeholder group</a:t>
          </a:r>
        </a:p>
      </dgm:t>
    </dgm:pt>
    <dgm:pt modelId="{F650E15A-A51D-4B34-961B-68DB56B5089A}" type="parTrans" cxnId="{65857C1F-0B10-4846-A828-7281BBFBAC93}">
      <dgm:prSet/>
      <dgm:spPr/>
      <dgm:t>
        <a:bodyPr/>
        <a:lstStyle/>
        <a:p>
          <a:endParaRPr lang="en-US"/>
        </a:p>
      </dgm:t>
    </dgm:pt>
    <dgm:pt modelId="{E77B0067-CB66-40C1-BFB2-76737410AF8C}" type="sibTrans" cxnId="{65857C1F-0B10-4846-A828-7281BBFBAC93}">
      <dgm:prSet/>
      <dgm:spPr/>
      <dgm:t>
        <a:bodyPr/>
        <a:lstStyle/>
        <a:p>
          <a:endParaRPr lang="en-US"/>
        </a:p>
      </dgm:t>
    </dgm:pt>
    <dgm:pt modelId="{D111D0BF-3244-4E1C-85EE-9C7D9E3D70FB}">
      <dgm:prSet/>
      <dgm:spPr/>
      <dgm:t>
        <a:bodyPr spcFirstLastPara="0" vert="horz" wrap="square" lIns="68580" tIns="68580" rIns="68580" bIns="68580" numCol="1" spcCol="1270" anchor="ctr" anchorCtr="0"/>
        <a:lstStyle/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-Schema</a:t>
          </a:r>
        </a:p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-Database </a:t>
          </a:r>
        </a:p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-Website </a:t>
          </a:r>
        </a:p>
      </dgm:t>
    </dgm:pt>
    <dgm:pt modelId="{A1F2A973-EDB3-4D10-8ED4-1A1F8F42D16B}" type="parTrans" cxnId="{1E362A2A-ADDC-4586-BF47-DAE0BDDA63D4}">
      <dgm:prSet/>
      <dgm:spPr/>
      <dgm:t>
        <a:bodyPr/>
        <a:lstStyle/>
        <a:p>
          <a:endParaRPr lang="en-US"/>
        </a:p>
      </dgm:t>
    </dgm:pt>
    <dgm:pt modelId="{76A276C0-8C52-4AE7-ADA1-A4AD8834F7A0}" type="sibTrans" cxnId="{1E362A2A-ADDC-4586-BF47-DAE0BDDA63D4}">
      <dgm:prSet/>
      <dgm:spPr/>
      <dgm:t>
        <a:bodyPr/>
        <a:lstStyle/>
        <a:p>
          <a:endParaRPr lang="en-US"/>
        </a:p>
      </dgm:t>
    </dgm:pt>
    <dgm:pt modelId="{3E0945D0-81D8-407F-92E5-0923E4155DD6}">
      <dgm:prSet/>
      <dgm:spPr/>
      <dgm:t>
        <a:bodyPr spcFirstLastPara="0" vert="horz" wrap="square" lIns="68580" tIns="68580" rIns="68580" bIns="68580" numCol="1" spcCol="1270" anchor="ctr" anchorCtr="0"/>
        <a:lstStyle/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-Laboratory cooperation</a:t>
          </a:r>
        </a:p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-Currently cleaning and uploading data</a:t>
          </a:r>
        </a:p>
        <a:p>
          <a:pPr marL="0" lvl="0" indent="0" defTabSz="8001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-Over 58,000 samples in the database with more getting processed for entry</a:t>
          </a:r>
        </a:p>
      </dgm:t>
    </dgm:pt>
    <dgm:pt modelId="{52F5BB39-6982-4DC1-BEAA-4785DEB0E63B}" type="parTrans" cxnId="{F3B6158C-79C1-4CAC-8137-4B8A70443C0F}">
      <dgm:prSet/>
      <dgm:spPr/>
      <dgm:t>
        <a:bodyPr/>
        <a:lstStyle/>
        <a:p>
          <a:endParaRPr lang="en-US"/>
        </a:p>
      </dgm:t>
    </dgm:pt>
    <dgm:pt modelId="{BBB65151-FC75-48C9-97EA-A37B5BE25B4C}" type="sibTrans" cxnId="{F3B6158C-79C1-4CAC-8137-4B8A70443C0F}">
      <dgm:prSet/>
      <dgm:spPr/>
      <dgm:t>
        <a:bodyPr/>
        <a:lstStyle/>
        <a:p>
          <a:endParaRPr lang="en-US"/>
        </a:p>
      </dgm:t>
    </dgm:pt>
    <dgm:pt modelId="{30369432-DC15-4A34-95AE-F57A8008CA68}" type="pres">
      <dgm:prSet presAssocID="{AAFFFCCA-D197-4749-A347-489E6C276DDF}" presName="linear" presStyleCnt="0">
        <dgm:presLayoutVars>
          <dgm:animLvl val="lvl"/>
          <dgm:resizeHandles val="exact"/>
        </dgm:presLayoutVars>
      </dgm:prSet>
      <dgm:spPr/>
    </dgm:pt>
    <dgm:pt modelId="{6172CA9C-1F77-468F-9408-51BD06A3B031}" type="pres">
      <dgm:prSet presAssocID="{3665A7D5-974A-466E-B317-F848F1B2A6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0E6A026-EEF9-429F-9603-C36776C1671D}" type="pres">
      <dgm:prSet presAssocID="{E77B0067-CB66-40C1-BFB2-76737410AF8C}" presName="spacer" presStyleCnt="0"/>
      <dgm:spPr/>
    </dgm:pt>
    <dgm:pt modelId="{443D322E-4E65-4F85-88E5-589369F08F7F}" type="pres">
      <dgm:prSet presAssocID="{D111D0BF-3244-4E1C-85EE-9C7D9E3D70F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C25664C-FA74-40F5-85F6-7E146AB956C3}" type="pres">
      <dgm:prSet presAssocID="{76A276C0-8C52-4AE7-ADA1-A4AD8834F7A0}" presName="spacer" presStyleCnt="0"/>
      <dgm:spPr/>
    </dgm:pt>
    <dgm:pt modelId="{0CF8F6AA-12D7-4415-B5AA-721A3A73B929}" type="pres">
      <dgm:prSet presAssocID="{3E0945D0-81D8-407F-92E5-0923E4155DD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5857C1F-0B10-4846-A828-7281BBFBAC93}" srcId="{AAFFFCCA-D197-4749-A347-489E6C276DDF}" destId="{3665A7D5-974A-466E-B317-F848F1B2A69E}" srcOrd="0" destOrd="0" parTransId="{F650E15A-A51D-4B34-961B-68DB56B5089A}" sibTransId="{E77B0067-CB66-40C1-BFB2-76737410AF8C}"/>
    <dgm:cxn modelId="{1E362A2A-ADDC-4586-BF47-DAE0BDDA63D4}" srcId="{AAFFFCCA-D197-4749-A347-489E6C276DDF}" destId="{D111D0BF-3244-4E1C-85EE-9C7D9E3D70FB}" srcOrd="1" destOrd="0" parTransId="{A1F2A973-EDB3-4D10-8ED4-1A1F8F42D16B}" sibTransId="{76A276C0-8C52-4AE7-ADA1-A4AD8834F7A0}"/>
    <dgm:cxn modelId="{CD5DF02B-FE5E-44FC-AB46-AA605F3CAF40}" type="presOf" srcId="{AAFFFCCA-D197-4749-A347-489E6C276DDF}" destId="{30369432-DC15-4A34-95AE-F57A8008CA68}" srcOrd="0" destOrd="0" presId="urn:microsoft.com/office/officeart/2005/8/layout/vList2"/>
    <dgm:cxn modelId="{F3B6158C-79C1-4CAC-8137-4B8A70443C0F}" srcId="{AAFFFCCA-D197-4749-A347-489E6C276DDF}" destId="{3E0945D0-81D8-407F-92E5-0923E4155DD6}" srcOrd="2" destOrd="0" parTransId="{52F5BB39-6982-4DC1-BEAA-4785DEB0E63B}" sibTransId="{BBB65151-FC75-48C9-97EA-A37B5BE25B4C}"/>
    <dgm:cxn modelId="{7CD16DA0-8B23-4348-A939-50DF6B103024}" type="presOf" srcId="{D111D0BF-3244-4E1C-85EE-9C7D9E3D70FB}" destId="{443D322E-4E65-4F85-88E5-589369F08F7F}" srcOrd="0" destOrd="0" presId="urn:microsoft.com/office/officeart/2005/8/layout/vList2"/>
    <dgm:cxn modelId="{F96289BB-E341-4EC5-8493-EC321CEFA880}" type="presOf" srcId="{3665A7D5-974A-466E-B317-F848F1B2A69E}" destId="{6172CA9C-1F77-468F-9408-51BD06A3B031}" srcOrd="0" destOrd="0" presId="urn:microsoft.com/office/officeart/2005/8/layout/vList2"/>
    <dgm:cxn modelId="{8F39D9D3-3F82-403E-AD5B-8E69CDA088A6}" type="presOf" srcId="{3E0945D0-81D8-407F-92E5-0923E4155DD6}" destId="{0CF8F6AA-12D7-4415-B5AA-721A3A73B929}" srcOrd="0" destOrd="0" presId="urn:microsoft.com/office/officeart/2005/8/layout/vList2"/>
    <dgm:cxn modelId="{FA96F1B6-A021-4C2D-BA7A-4B8273F4B701}" type="presParOf" srcId="{30369432-DC15-4A34-95AE-F57A8008CA68}" destId="{6172CA9C-1F77-468F-9408-51BD06A3B031}" srcOrd="0" destOrd="0" presId="urn:microsoft.com/office/officeart/2005/8/layout/vList2"/>
    <dgm:cxn modelId="{806DC60B-A6A2-43B2-93BD-F68CBCC3AE19}" type="presParOf" srcId="{30369432-DC15-4A34-95AE-F57A8008CA68}" destId="{D0E6A026-EEF9-429F-9603-C36776C1671D}" srcOrd="1" destOrd="0" presId="urn:microsoft.com/office/officeart/2005/8/layout/vList2"/>
    <dgm:cxn modelId="{CDD4AFFE-4B3D-4368-A779-B2567F2F47D3}" type="presParOf" srcId="{30369432-DC15-4A34-95AE-F57A8008CA68}" destId="{443D322E-4E65-4F85-88E5-589369F08F7F}" srcOrd="2" destOrd="0" presId="urn:microsoft.com/office/officeart/2005/8/layout/vList2"/>
    <dgm:cxn modelId="{3CFBBB26-1398-4EA9-9C6A-65F0D0264C7D}" type="presParOf" srcId="{30369432-DC15-4A34-95AE-F57A8008CA68}" destId="{CC25664C-FA74-40F5-85F6-7E146AB956C3}" srcOrd="3" destOrd="0" presId="urn:microsoft.com/office/officeart/2005/8/layout/vList2"/>
    <dgm:cxn modelId="{93E86908-EF73-4B19-8AE9-C62C871A369E}" type="presParOf" srcId="{30369432-DC15-4A34-95AE-F57A8008CA68}" destId="{0CF8F6AA-12D7-4415-B5AA-721A3A73B9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CA9C-1F77-468F-9408-51BD06A3B031}">
      <dsp:nvSpPr>
        <dsp:cNvPr id="0" name=""/>
        <dsp:cNvSpPr/>
      </dsp:nvSpPr>
      <dsp:spPr>
        <a:xfrm>
          <a:off x="0" y="31612"/>
          <a:ext cx="6407150" cy="18858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</a:rPr>
            <a:t>-Minnesota Supercomputing Institute                      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</a:rPr>
            <a:t>-Stakeholder group</a:t>
          </a:r>
        </a:p>
      </dsp:txBody>
      <dsp:txXfrm>
        <a:off x="92057" y="123669"/>
        <a:ext cx="6223036" cy="1701688"/>
      </dsp:txXfrm>
    </dsp:sp>
    <dsp:sp modelId="{443D322E-4E65-4F85-88E5-589369F08F7F}">
      <dsp:nvSpPr>
        <dsp:cNvPr id="0" name=""/>
        <dsp:cNvSpPr/>
      </dsp:nvSpPr>
      <dsp:spPr>
        <a:xfrm>
          <a:off x="0" y="1983655"/>
          <a:ext cx="6407150" cy="18858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-Schema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-Database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-Website </a:t>
          </a:r>
        </a:p>
      </dsp:txBody>
      <dsp:txXfrm>
        <a:off x="92057" y="2075712"/>
        <a:ext cx="6223036" cy="1701688"/>
      </dsp:txXfrm>
    </dsp:sp>
    <dsp:sp modelId="{0CF8F6AA-12D7-4415-B5AA-721A3A73B929}">
      <dsp:nvSpPr>
        <dsp:cNvPr id="0" name=""/>
        <dsp:cNvSpPr/>
      </dsp:nvSpPr>
      <dsp:spPr>
        <a:xfrm>
          <a:off x="0" y="3935697"/>
          <a:ext cx="6407150" cy="18858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-Laboratory cooperation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-Currently cleaning and uploading data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Avenir Next LT Pro" panose="020B0504020202020204" pitchFamily="34" charset="0"/>
              <a:ea typeface="+mn-ea"/>
              <a:cs typeface="+mn-cs"/>
            </a:rPr>
            <a:t>-Over 58,000 samples in the database with more getting processed for entry</a:t>
          </a:r>
        </a:p>
      </dsp:txBody>
      <dsp:txXfrm>
        <a:off x="92057" y="4027754"/>
        <a:ext cx="6223036" cy="1701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91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83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371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714729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85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900" dirty="0">
                <a:latin typeface="Avenir Next LT Pro" panose="020B0504020202020204" pitchFamily="34" charset="0"/>
              </a:rPr>
              <a:t>ManureDB website: </a:t>
            </a:r>
          </a:p>
          <a:p>
            <a:pPr marL="0" indent="0">
              <a:buNone/>
            </a:pPr>
            <a:r>
              <a:rPr lang="en-US" sz="900" dirty="0">
                <a:latin typeface="Avenir Next LT Pro" panose="020B0504020202020204" pitchFamily="34" charset="0"/>
              </a:rPr>
              <a:t>http://manuredb.umn.edu </a:t>
            </a:r>
          </a:p>
          <a:p>
            <a:pPr marL="0" indent="0">
              <a:buNone/>
            </a:pPr>
            <a:endParaRPr lang="en-US" sz="9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US" sz="900" dirty="0">
                <a:latin typeface="Avenir Next LT Pro" panose="020B0504020202020204" pitchFamily="34" charset="0"/>
              </a:rPr>
              <a:t>Ag Data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7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14ca31d7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a14ca31d7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48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83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differences in swine age and housing, wide variety of values and the 3 lab medians were within the MWPS ranges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6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7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– higher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8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photos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13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lab </a:t>
            </a:r>
            <a:r>
              <a:rPr lang="en-US" sz="1800" dirty="0">
                <a:latin typeface="Segoe UI" panose="020B0502040204020203" pitchFamily="34" charset="0"/>
              </a:rPr>
              <a:t>10869 samples</a:t>
            </a:r>
          </a:p>
          <a:p>
            <a:r>
              <a:rPr lang="en-US" sz="1800" dirty="0">
                <a:latin typeface="Segoe UI" panose="020B0502040204020203" pitchFamily="34" charset="0"/>
              </a:rPr>
              <a:t>East lab 528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13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Midwest labs 10,869 samples</a:t>
            </a:r>
          </a:p>
          <a:p>
            <a:r>
              <a:rPr lang="en-US" dirty="0"/>
              <a:t>1 eastern lab 528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9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62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labs 49K</a:t>
            </a:r>
          </a:p>
          <a:p>
            <a:r>
              <a:rPr lang="en-US" dirty="0"/>
              <a:t>1 east lab 369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81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labs 49k</a:t>
            </a:r>
          </a:p>
          <a:p>
            <a:r>
              <a:rPr lang="en-US" dirty="0"/>
              <a:t>E lab 369</a:t>
            </a:r>
          </a:p>
          <a:p>
            <a:r>
              <a:rPr lang="en-US" dirty="0"/>
              <a:t>SE lab 44k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15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Midwest labs 225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3 Midwest labs 225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56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71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solid manure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62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MW labs – 9338 samples</a:t>
            </a:r>
          </a:p>
          <a:p>
            <a:r>
              <a:rPr lang="en-US" dirty="0"/>
              <a:t>1 E lab -1001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55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Midwest labs -356 samples</a:t>
            </a:r>
          </a:p>
          <a:p>
            <a:r>
              <a:rPr lang="en-US" dirty="0"/>
              <a:t>East lab –  75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4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Midwest labs -356 samples</a:t>
            </a:r>
          </a:p>
          <a:p>
            <a:r>
              <a:rPr lang="en-US" dirty="0"/>
              <a:t>East lab –  75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66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Midwest labs -356 samples</a:t>
            </a:r>
          </a:p>
          <a:p>
            <a:r>
              <a:rPr lang="en-US" dirty="0"/>
              <a:t>East lab –  75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9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95959"/>
                </a:solidFill>
                <a:latin typeface="Avenir Next LT Pro" panose="020B0504020202020204" pitchFamily="34" charset="0"/>
              </a:rPr>
              <a:t>Organic fertilizer containing essential plant nutrients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9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95959"/>
                </a:solidFill>
                <a:latin typeface="Avenir Next LT Pro" panose="020B0504020202020204" pitchFamily="34" charset="0"/>
              </a:rPr>
              <a:t>Non-homogeneous product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595959"/>
                </a:solidFill>
                <a:latin typeface="Avenir Next LT Pro" panose="020B0504020202020204" pitchFamily="34" charset="0"/>
              </a:rPr>
              <a:t>Like commercial fertilizers, need to be aware of the environmental risk of losing nitrogen (N) and/or phosphorus (P)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51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MW labs – 9338 samples</a:t>
            </a:r>
          </a:p>
          <a:p>
            <a:r>
              <a:rPr lang="en-US" dirty="0"/>
              <a:t>1 E lab -1001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5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latin typeface="Avenir Next LT Pro" panose="020B0504020202020204" pitchFamily="34" charset="0"/>
              </a:rPr>
              <a:t>Lab results and book values had various units converted into: </a:t>
            </a:r>
          </a:p>
          <a:p>
            <a:pPr marL="600155" lvl="3" indent="-257209"/>
            <a:r>
              <a:rPr lang="en-US" sz="1700" dirty="0">
                <a:latin typeface="Avenir Next LT Pro" panose="020B0504020202020204" pitchFamily="34" charset="0"/>
              </a:rPr>
              <a:t>lbs of nutrient/ton for solid manure </a:t>
            </a:r>
          </a:p>
          <a:p>
            <a:pPr marL="600155" lvl="3" indent="-257209"/>
            <a:r>
              <a:rPr lang="en-US" sz="1700" dirty="0">
                <a:latin typeface="Avenir Next LT Pro" panose="020B0504020202020204" pitchFamily="34" charset="0"/>
              </a:rPr>
              <a:t>lbs of nutrient/1000 gallons for liquid manure</a:t>
            </a:r>
          </a:p>
          <a:p>
            <a:pPr marL="342946" lvl="3" indent="0">
              <a:buNone/>
            </a:pPr>
            <a:endParaRPr lang="en-US" sz="1700" dirty="0">
              <a:latin typeface="Avenir Next LT Pro" panose="020B0504020202020204" pitchFamily="34" charset="0"/>
            </a:endParaRPr>
          </a:p>
          <a:p>
            <a:r>
              <a:rPr lang="en-US" sz="2200" dirty="0">
                <a:latin typeface="Avenir Next LT Pro" panose="020B0504020202020204" pitchFamily="34" charset="0"/>
              </a:rPr>
              <a:t>Calculated medians of total nitrogen, NH</a:t>
            </a:r>
            <a:r>
              <a:rPr lang="en-US" sz="2200" baseline="-25000" dirty="0">
                <a:latin typeface="Avenir Next LT Pro" panose="020B0504020202020204" pitchFamily="34" charset="0"/>
              </a:rPr>
              <a:t>4</a:t>
            </a:r>
            <a:r>
              <a:rPr lang="en-US" sz="2200" dirty="0">
                <a:latin typeface="Avenir Next LT Pro" panose="020B0504020202020204" pitchFamily="34" charset="0"/>
              </a:rPr>
              <a:t>-N, P</a:t>
            </a:r>
            <a:r>
              <a:rPr lang="en-US" sz="2200" baseline="-25000" dirty="0">
                <a:latin typeface="Avenir Next LT Pro" panose="020B0504020202020204" pitchFamily="34" charset="0"/>
              </a:rPr>
              <a:t>2</a:t>
            </a:r>
            <a:r>
              <a:rPr lang="en-US" sz="2200" dirty="0">
                <a:latin typeface="Avenir Next LT Pro" panose="020B0504020202020204" pitchFamily="34" charset="0"/>
              </a:rPr>
              <a:t>O</a:t>
            </a:r>
            <a:r>
              <a:rPr lang="en-US" sz="2200" baseline="-25000" dirty="0">
                <a:latin typeface="Avenir Next LT Pro" panose="020B0504020202020204" pitchFamily="34" charset="0"/>
              </a:rPr>
              <a:t>5</a:t>
            </a:r>
            <a:r>
              <a:rPr lang="en-US" sz="2200" dirty="0">
                <a:latin typeface="Avenir Next LT Pro" panose="020B0504020202020204" pitchFamily="34" charset="0"/>
              </a:rPr>
              <a:t>, and K</a:t>
            </a:r>
            <a:r>
              <a:rPr lang="en-US" sz="2200" baseline="-25000" dirty="0">
                <a:latin typeface="Avenir Next LT Pro" panose="020B0504020202020204" pitchFamily="34" charset="0"/>
              </a:rPr>
              <a:t>2</a:t>
            </a:r>
            <a:r>
              <a:rPr lang="en-US" sz="2200" dirty="0">
                <a:latin typeface="Avenir Next LT Pro" panose="020B0504020202020204" pitchFamily="34" charset="0"/>
              </a:rPr>
              <a:t>O analyses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No differentiations for most of these samples of:</a:t>
            </a:r>
          </a:p>
          <a:p>
            <a:pPr lvl="1"/>
            <a:r>
              <a:rPr lang="en-US" sz="1700" dirty="0">
                <a:latin typeface="Avenir Next LT Pro" panose="020B0504020202020204" pitchFamily="34" charset="0"/>
              </a:rPr>
              <a:t>Housing</a:t>
            </a:r>
          </a:p>
          <a:p>
            <a:pPr lvl="1"/>
            <a:r>
              <a:rPr lang="en-US" sz="1700" dirty="0">
                <a:latin typeface="Avenir Next LT Pro" panose="020B0504020202020204" pitchFamily="34" charset="0"/>
              </a:rPr>
              <a:t>Manure storage</a:t>
            </a:r>
          </a:p>
          <a:p>
            <a:pPr lvl="1"/>
            <a:r>
              <a:rPr lang="en-US" sz="1700" dirty="0">
                <a:latin typeface="Avenir Next LT Pro" panose="020B0504020202020204" pitchFamily="34" charset="0"/>
              </a:rPr>
              <a:t>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Dairy TN – lower</a:t>
            </a:r>
          </a:p>
          <a:p>
            <a:r>
              <a:rPr lang="en-US" dirty="0"/>
              <a:t>NH4-N   -higher</a:t>
            </a:r>
          </a:p>
          <a:p>
            <a:r>
              <a:rPr lang="en-US" dirty="0"/>
              <a:t>P  lower</a:t>
            </a:r>
          </a:p>
          <a:p>
            <a:r>
              <a:rPr lang="en-US" dirty="0"/>
              <a:t>K lower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95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Proving what many had long suspected….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23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1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Bigger than a spreadsheet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5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Recommended methods of manure Analysis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4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HD-title-maroon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87400"/>
            <a:ext cx="10668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921000"/>
            <a:ext cx="10668000" cy="6096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800">
                <a:solidFill>
                  <a:srgbClr val="FFFFFF"/>
                </a:solidFill>
              </a:defRPr>
            </a:lvl2pPr>
            <a:lvl3pPr marL="685891" indent="0">
              <a:buNone/>
              <a:defRPr sz="1800">
                <a:solidFill>
                  <a:srgbClr val="FFFFFF"/>
                </a:solidFill>
              </a:defRPr>
            </a:lvl3pPr>
            <a:lvl4pPr marL="1028837" indent="0">
              <a:buNone/>
              <a:defRPr sz="1800">
                <a:solidFill>
                  <a:srgbClr val="FFFFFF"/>
                </a:solidFill>
              </a:defRPr>
            </a:lvl4pPr>
            <a:lvl5pPr marL="1371783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530600"/>
            <a:ext cx="10668000" cy="508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200">
                <a:solidFill>
                  <a:srgbClr val="FFFFFF"/>
                </a:solidFill>
              </a:defRPr>
            </a:lvl2pPr>
            <a:lvl3pPr marL="685891" indent="0">
              <a:buNone/>
              <a:defRPr sz="1200">
                <a:solidFill>
                  <a:srgbClr val="FFFFFF"/>
                </a:solidFill>
              </a:defRPr>
            </a:lvl3pPr>
            <a:lvl4pPr marL="1028837" indent="0">
              <a:buNone/>
              <a:defRPr sz="1200">
                <a:solidFill>
                  <a:srgbClr val="FFFFFF"/>
                </a:solidFill>
              </a:defRPr>
            </a:lvl4pPr>
            <a:lvl5pPr marL="137178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s_HD-title-maroon.png" descr="/Users/ranja/Documents/5-resources/ppt/2018 ppt-with R/new/working files/graphics_HD-title-maroon.png">
            <a:extLst>
              <a:ext uri="{FF2B5EF4-FFF2-40B4-BE49-F238E27FC236}">
                <a16:creationId xmlns:a16="http://schemas.microsoft.com/office/drawing/2014/main" id="{CB460900-FF9D-4DB3-A79B-713ED0D15C6F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4120"/>
            <a:ext cx="12192000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0"/>
            <a:ext cx="7569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93B41-5E9A-4D4D-80DC-70BF22E06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" y="6647688"/>
            <a:ext cx="10750551" cy="2317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4"/>
            <a:r>
              <a:rPr lang="en-US" sz="900" dirty="0"/>
              <a:t>© 2023 Regents of the University of Minnesota. All rights reserved.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46302"/>
            <a:ext cx="10701867" cy="728133"/>
          </a:xfrm>
          <a:prstGeom prst="rect">
            <a:avLst/>
          </a:prstGeom>
        </p:spPr>
        <p:txBody>
          <a:bodyPr anchor="t"/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25689" y="2899831"/>
            <a:ext cx="8534400" cy="618066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itchFamily="2" charset="2"/>
              <a:buNone/>
              <a:defRPr sz="2800" b="1" i="0" cap="none" baseline="0">
                <a:solidFill>
                  <a:schemeClr val="hlink"/>
                </a:solidFill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37891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46302"/>
            <a:ext cx="10363200" cy="13504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sz="4400" b="1" i="0" baseline="0"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25689" y="3509429"/>
            <a:ext cx="10368844" cy="618066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itchFamily="2" charset="2"/>
              <a:buNone/>
              <a:defRPr sz="2800" b="1" i="0" cap="none" baseline="0">
                <a:solidFill>
                  <a:schemeClr val="hlink"/>
                </a:solidFill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207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1" y="4761966"/>
            <a:ext cx="10340623" cy="1067334"/>
          </a:xfrm>
          <a:prstGeom prst="rect">
            <a:avLst/>
          </a:prstGeom>
        </p:spPr>
        <p:txBody>
          <a:bodyPr anchor="t"/>
          <a:lstStyle>
            <a:lvl1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sz="4400" b="1" i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48268" y="4296832"/>
            <a:ext cx="10306755" cy="452968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itchFamily="2" charset="2"/>
              <a:buNone/>
              <a:defRPr sz="2800" b="1" i="0" cap="none" baseline="0">
                <a:solidFill>
                  <a:schemeClr val="hlink"/>
                </a:solidFill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607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81958"/>
            <a:ext cx="10972800" cy="668338"/>
          </a:xfrm>
          <a:prstGeom prst="rect">
            <a:avLst/>
          </a:prstGeom>
        </p:spPr>
        <p:txBody>
          <a:bodyPr anchor="t"/>
          <a:lstStyle>
            <a:lvl1pPr>
              <a:defRPr sz="4400" b="1" i="0" cap="none" baseline="0"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228370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/>
            </a:lvl1pPr>
            <a:lvl2pPr>
              <a:buClr>
                <a:srgbClr val="CE1B22"/>
              </a:buCl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16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with Caption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7335" y="469900"/>
            <a:ext cx="10848621" cy="4959350"/>
          </a:xfrm>
          <a:prstGeom prst="rect">
            <a:avLst/>
          </a:prstGeom>
        </p:spPr>
        <p:txBody>
          <a:bodyPr/>
          <a:lstStyle>
            <a:lvl1pPr>
              <a:buNone/>
              <a:defRPr b="1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530578" y="5510213"/>
            <a:ext cx="10795708" cy="40011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36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200054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 b="0"/>
            </a:lvl1pPr>
            <a:lvl2pPr>
              <a:buClr>
                <a:srgbClr val="CE1B2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200054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/>
            </a:lvl1pPr>
            <a:lvl2pPr>
              <a:buClr>
                <a:srgbClr val="CE1B2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81960"/>
            <a:ext cx="10972800" cy="769441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4400" b="1" i="0" cap="none" baseline="0"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26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ontent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905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18814"/>
            <a:ext cx="5386917" cy="365865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CE1B2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7905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18814"/>
            <a:ext cx="5389033" cy="3658658"/>
          </a:xfrm>
          <a:prstGeom prst="rect">
            <a:avLst/>
          </a:prstGeom>
        </p:spPr>
        <p:txBody>
          <a:bodyPr wrap="square"/>
          <a:lstStyle>
            <a:lvl1pPr>
              <a:defRPr sz="2800"/>
            </a:lvl1pPr>
            <a:lvl2pPr>
              <a:buClr>
                <a:srgbClr val="CE1B22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581959"/>
            <a:ext cx="10972800" cy="668338"/>
          </a:xfrm>
          <a:prstGeom prst="rect">
            <a:avLst/>
          </a:prstGeom>
        </p:spPr>
        <p:txBody>
          <a:bodyPr anchor="t"/>
          <a:lstStyle>
            <a:lvl1pPr>
              <a:defRPr sz="4400" b="1" i="0" cap="none" baseline="0"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330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800" b="1" i="0" cap="none" baseline="0">
                <a:latin typeface="+mn-lt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70550"/>
          </a:xfrm>
          <a:prstGeom prst="rect">
            <a:avLst/>
          </a:prstGeom>
        </p:spPr>
        <p:txBody>
          <a:bodyPr/>
          <a:lstStyle>
            <a:lvl1pPr>
              <a:defRPr sz="3200" baseline="0"/>
            </a:lvl1pPr>
            <a:lvl2pPr>
              <a:buClr>
                <a:srgbClr val="CE1B22"/>
              </a:buCl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7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Minnesota Extension&#10;Making a difference in Minnesota: Environment + Food &amp; Agriculture + Communities + Families + Youth">
            <a:extLst>
              <a:ext uri="{FF2B5EF4-FFF2-40B4-BE49-F238E27FC236}">
                <a16:creationId xmlns:a16="http://schemas.microsoft.com/office/drawing/2014/main" id="{BC10742F-5D46-41AE-BDC8-148785C107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1F6A0-C584-4EB1-B626-F58C1CF8D3B1}"/>
              </a:ext>
            </a:extLst>
          </p:cNvPr>
          <p:cNvSpPr txBox="1"/>
          <p:nvPr userDrawn="1"/>
        </p:nvSpPr>
        <p:spPr>
          <a:xfrm>
            <a:off x="531284" y="5383847"/>
            <a:ext cx="9548283" cy="36933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4"/>
            <a:r>
              <a:rPr lang="en-US" sz="900" b="1" dirty="0">
                <a:solidFill>
                  <a:schemeClr val="bg1"/>
                </a:solidFill>
              </a:rPr>
              <a:t>© 2023 Regents of the University of Minnesota. All rights reserved.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The University of Minnesota is an equal opportunity educator and employer. This PowerPoint is available in alternative formats upon request</a:t>
            </a:r>
            <a:r>
              <a:rPr lang="en-US" sz="900" b="1" baseline="0" dirty="0">
                <a:solidFill>
                  <a:schemeClr val="bg1"/>
                </a:solidFill>
              </a:rPr>
              <a:t> at 612-624-1222.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6221" y="2146302"/>
            <a:ext cx="11068756" cy="7694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44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841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993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3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3000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46" indent="0">
              <a:buNone/>
              <a:defRPr sz="1400"/>
            </a:lvl2pPr>
            <a:lvl3pPr marL="685891" indent="0">
              <a:buNone/>
              <a:defRPr sz="1200"/>
            </a:lvl3pPr>
            <a:lvl4pPr marL="1028837" indent="0">
              <a:buNone/>
              <a:defRPr sz="1100"/>
            </a:lvl4pPr>
            <a:lvl5pPr marL="1371783" indent="0">
              <a:buNone/>
              <a:defRPr sz="1100"/>
            </a:lvl5pPr>
            <a:lvl6pPr marL="1714729" indent="0">
              <a:buNone/>
              <a:defRPr sz="1100"/>
            </a:lvl6pPr>
            <a:lvl7pPr marL="2057674" indent="0">
              <a:buNone/>
              <a:defRPr sz="1100"/>
            </a:lvl7pPr>
            <a:lvl8pPr marL="2400620" indent="0">
              <a:buNone/>
              <a:defRPr sz="1100"/>
            </a:lvl8pPr>
            <a:lvl9pPr marL="274356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ranja/Documents/5-resources/ppt/2018%20ppt-with%20R/new/working%20files/graphics_HD-M-maroon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graphics_HD-M-maroon.png" descr="/Users/ranja/Documents/5-resources/ppt/2018 ppt-with R/new/working files/graphics_HD-M-maroon.png">
            <a:extLst>
              <a:ext uri="{FF2B5EF4-FFF2-40B4-BE49-F238E27FC236}">
                <a16:creationId xmlns:a16="http://schemas.microsoft.com/office/drawing/2014/main" id="{316E497D-EFCF-4B83-8D12-D9D1D1FD708D}"/>
              </a:ext>
            </a:extLst>
          </p:cNvPr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9381"/>
            <a:ext cx="12192000" cy="3886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34294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685891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028837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371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00">
          <a:solidFill>
            <a:srgbClr val="595959"/>
          </a:solidFill>
          <a:latin typeface="+mn-lt"/>
          <a:ea typeface="ＭＳ Ｐゴシック" charset="0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rgbClr val="595959"/>
          </a:solidFill>
          <a:latin typeface="+mn-lt"/>
          <a:ea typeface="ＭＳ Ｐゴシック" charset="0"/>
        </a:defRPr>
      </a:lvl3pPr>
      <a:lvl4pPr marL="1200310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500">
          <a:solidFill>
            <a:srgbClr val="595959"/>
          </a:solidFill>
          <a:latin typeface="+mn-lt"/>
          <a:ea typeface="ＭＳ Ｐゴシック" charset="0"/>
        </a:defRPr>
      </a:lvl4pPr>
      <a:lvl5pPr marL="1543256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rgbClr val="595959"/>
          </a:solidFill>
          <a:latin typeface="+mn-lt"/>
          <a:ea typeface="ＭＳ Ｐゴシック" charset="0"/>
        </a:defRPr>
      </a:lvl5pPr>
      <a:lvl6pPr marL="1886201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147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093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039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693EA-B152-463F-8166-87C97E007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643616" y="6309360"/>
            <a:ext cx="1298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FFB04F-A907-F244-A56D-3D6989C81DAB}" type="slidenum">
              <a:rPr lang="en-US" sz="1000" smtClean="0">
                <a:solidFill>
                  <a:schemeClr val="accent1"/>
                </a:solidFill>
              </a:rPr>
              <a:pPr algn="r"/>
              <a:t>‹#›</a:t>
            </a:fld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3B1F5-99CC-49AC-84DC-9DCA18254661}"/>
              </a:ext>
            </a:extLst>
          </p:cNvPr>
          <p:cNvSpPr txBox="1"/>
          <p:nvPr userDrawn="1"/>
        </p:nvSpPr>
        <p:spPr>
          <a:xfrm>
            <a:off x="365760" y="6647688"/>
            <a:ext cx="10750551" cy="2317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4"/>
            <a:r>
              <a:rPr lang="en-US" sz="900" dirty="0"/>
              <a:t>© 2023 Regents of the University of Minnesota.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291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n-lt"/>
          <a:ea typeface="Calibri" charset="-128"/>
          <a:cs typeface="Calibri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Calibri" charset="-128"/>
          <a:cs typeface="Calibri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Calibri" charset="-128"/>
          <a:cs typeface="Calibri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Calibri" charset="-128"/>
          <a:cs typeface="Calibri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Calibri" charset="-128"/>
          <a:cs typeface="Calibri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bg1"/>
          </a:solidFill>
          <a:latin typeface="+mn-lt"/>
          <a:ea typeface="Calibri" charset="-128"/>
          <a:cs typeface="Calibri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400">
          <a:solidFill>
            <a:schemeClr val="bg1"/>
          </a:solidFill>
          <a:latin typeface="+mn-lt"/>
          <a:ea typeface="Calibri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bg1"/>
          </a:solidFill>
          <a:latin typeface="+mn-lt"/>
          <a:ea typeface="Calibri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>
          <a:solidFill>
            <a:schemeClr val="bg1"/>
          </a:solidFill>
          <a:latin typeface="+mn-lt"/>
          <a:ea typeface="Calibri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Calibri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Calibri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Calibri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Calibri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Calibri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hlb001@um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manure@umn.ed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ranja/Documents/5-resources/ppt/2018%20ppt-with%20R/new/working%20files/graphics_HD-end-maroon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341" y="136223"/>
            <a:ext cx="10820400" cy="1409700"/>
          </a:xfrm>
        </p:spPr>
        <p:txBody>
          <a:bodyPr/>
          <a:lstStyle/>
          <a:p>
            <a:pPr algn="ctr"/>
            <a:r>
              <a:rPr lang="en-US" sz="4000" b="1" dirty="0">
                <a:latin typeface="Avenir Next LT Pro" panose="020B0504020202020204" pitchFamily="34" charset="0"/>
                <a:cs typeface="Aharoni" panose="020B0604020202020204" pitchFamily="2" charset="-79"/>
              </a:rPr>
              <a:t>ManureDB: Building a Nationwide </a:t>
            </a:r>
            <a:br>
              <a:rPr lang="en-US" sz="4000" b="1" dirty="0">
                <a:latin typeface="Avenir Next LT Pro" panose="020B0504020202020204" pitchFamily="34" charset="0"/>
                <a:cs typeface="Aharoni" panose="020B0604020202020204" pitchFamily="2" charset="-79"/>
              </a:rPr>
            </a:br>
            <a:r>
              <a:rPr lang="en-US" sz="4000" b="1" dirty="0">
                <a:latin typeface="Avenir Next LT Pro" panose="020B0504020202020204" pitchFamily="34" charset="0"/>
                <a:cs typeface="Aharoni" panose="020B0604020202020204" pitchFamily="2" charset="-79"/>
              </a:rPr>
              <a:t>Manure Test Database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07697" y="1981200"/>
            <a:ext cx="5867399" cy="609600"/>
          </a:xfrm>
        </p:spPr>
        <p:txBody>
          <a:bodyPr/>
          <a:lstStyle/>
          <a:p>
            <a:pPr algn="ctr"/>
            <a:r>
              <a:rPr lang="en-US" sz="2400" dirty="0">
                <a:latin typeface="Avenir Next LT Pro" panose="020B0504020202020204" pitchFamily="34" charset="0"/>
              </a:rPr>
              <a:t>Nancy Bohl Bormann</a:t>
            </a:r>
          </a:p>
          <a:p>
            <a:pPr algn="ctr"/>
            <a:r>
              <a:rPr lang="en-US" sz="2400" dirty="0">
                <a:latin typeface="Avenir Next LT Pro" panose="020B0504020202020204" pitchFamily="34" charset="0"/>
              </a:rPr>
              <a:t>PhD Candidate - University of Minnesota</a:t>
            </a:r>
          </a:p>
          <a:p>
            <a:pPr algn="ctr"/>
            <a:r>
              <a:rPr lang="en-US" sz="2400" dirty="0">
                <a:latin typeface="Avenir Next L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bohlb001@umn.edu</a:t>
            </a:r>
            <a:r>
              <a:rPr lang="en-US" sz="2400" dirty="0">
                <a:latin typeface="Avenir Next LT Pro" panose="020B0504020202020204" pitchFamily="34" charset="0"/>
              </a:rPr>
              <a:t>         @nlbb</a:t>
            </a:r>
          </a:p>
          <a:p>
            <a:pPr algn="ctr"/>
            <a:r>
              <a:rPr lang="en-US" sz="2400" dirty="0">
                <a:latin typeface="Avenir Next LT Pro" panose="020B0504020202020204" pitchFamily="34" charset="0"/>
              </a:rPr>
              <a:t>MASTPAWG 2023</a:t>
            </a:r>
          </a:p>
          <a:p>
            <a:pPr algn="ctr"/>
            <a:r>
              <a:rPr lang="en-US" sz="2400" dirty="0">
                <a:latin typeface="Avenir Next LT Pro" panose="020B0504020202020204" pitchFamily="34" charset="0"/>
              </a:rPr>
              <a:t>2/22/2023</a:t>
            </a:r>
          </a:p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4DFBB-6B35-47FD-B4B2-14BE994A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2852319"/>
            <a:ext cx="347515" cy="347515"/>
          </a:xfrm>
          <a:prstGeom prst="rect">
            <a:avLst/>
          </a:prstGeom>
        </p:spPr>
      </p:pic>
      <p:pic>
        <p:nvPicPr>
          <p:cNvPr id="7" name="Picture 6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9490C515-7583-F7E6-AC8B-A5CD4E66C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635792"/>
            <a:ext cx="2362200" cy="28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N Dept of Ag highlights Rural Finance Authority Restructure Loan program -  Brownfield Ag News">
            <a:extLst>
              <a:ext uri="{FF2B5EF4-FFF2-40B4-BE49-F238E27FC236}">
                <a16:creationId xmlns:a16="http://schemas.microsoft.com/office/drawing/2014/main" id="{83CBFCCD-E6E1-42DE-8BDF-E627A2B4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14" y="3129120"/>
            <a:ext cx="1740431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E7ED741A-5C02-4EFE-BA59-6B34FD77FB95}"/>
              </a:ext>
            </a:extLst>
          </p:cNvPr>
          <p:cNvSpPr/>
          <p:nvPr/>
        </p:nvSpPr>
        <p:spPr bwMode="auto">
          <a:xfrm>
            <a:off x="1828800" y="1447800"/>
            <a:ext cx="8636000" cy="4724400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EF44E-A65D-437E-9A1B-BED97BDE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Project Team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D7A227-4D94-4BFC-BFFF-B6F472FEAB41}"/>
              </a:ext>
            </a:extLst>
          </p:cNvPr>
          <p:cNvSpPr txBox="1"/>
          <p:nvPr/>
        </p:nvSpPr>
        <p:spPr>
          <a:xfrm>
            <a:off x="5133889" y="618220"/>
            <a:ext cx="2438400" cy="146444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Commercial manure laboratories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75D9175-2AC9-415D-98D3-05451947379E}"/>
              </a:ext>
            </a:extLst>
          </p:cNvPr>
          <p:cNvSpPr txBox="1"/>
          <p:nvPr/>
        </p:nvSpPr>
        <p:spPr>
          <a:xfrm>
            <a:off x="9376044" y="4242731"/>
            <a:ext cx="2438400" cy="101034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Ag professionals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9E0326B-7915-4094-A387-BD0B7D471E54}"/>
              </a:ext>
            </a:extLst>
          </p:cNvPr>
          <p:cNvSpPr txBox="1"/>
          <p:nvPr/>
        </p:nvSpPr>
        <p:spPr>
          <a:xfrm>
            <a:off x="3475711" y="5695584"/>
            <a:ext cx="2438400" cy="5562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Researchers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147CE47-6700-4AA9-816F-333BED85B296}"/>
              </a:ext>
            </a:extLst>
          </p:cNvPr>
          <p:cNvSpPr txBox="1"/>
          <p:nvPr/>
        </p:nvSpPr>
        <p:spPr>
          <a:xfrm>
            <a:off x="6546311" y="5695584"/>
            <a:ext cx="2438400" cy="5562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Engineers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AD3E43-0E5D-4EED-A2BD-98EFDAB747D6}"/>
              </a:ext>
            </a:extLst>
          </p:cNvPr>
          <p:cNvSpPr txBox="1"/>
          <p:nvPr/>
        </p:nvSpPr>
        <p:spPr>
          <a:xfrm>
            <a:off x="458484" y="4059761"/>
            <a:ext cx="2438400" cy="101034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Regulatory &amp; agency staff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7524F4-7BBF-43FB-88F9-572A9B4A54EF}"/>
              </a:ext>
            </a:extLst>
          </p:cNvPr>
          <p:cNvSpPr txBox="1"/>
          <p:nvPr/>
        </p:nvSpPr>
        <p:spPr>
          <a:xfrm>
            <a:off x="564399" y="1716419"/>
            <a:ext cx="2438400" cy="146444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Livestock commodity groups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4C8626-1A54-41F7-8EEB-DFC990491E26}"/>
              </a:ext>
            </a:extLst>
          </p:cNvPr>
          <p:cNvSpPr txBox="1"/>
          <p:nvPr/>
        </p:nvSpPr>
        <p:spPr>
          <a:xfrm>
            <a:off x="9290801" y="1636112"/>
            <a:ext cx="2438400" cy="146444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Alternative energy groups</a:t>
            </a:r>
          </a:p>
        </p:txBody>
      </p:sp>
      <p:pic>
        <p:nvPicPr>
          <p:cNvPr id="1026" name="Picture 2" descr="MSI System Status">
            <a:extLst>
              <a:ext uri="{FF2B5EF4-FFF2-40B4-BE49-F238E27FC236}">
                <a16:creationId xmlns:a16="http://schemas.microsoft.com/office/drawing/2014/main" id="{F81E35C0-D700-460F-B35C-730F8CE1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15" y="4291923"/>
            <a:ext cx="3514573" cy="108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3E84E8B-F0BD-405A-9E46-F3213701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42" y="2348322"/>
            <a:ext cx="2202895" cy="9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rested in attending the University of Minnesota? | Hubachek Wilderness  Research Center">
            <a:extLst>
              <a:ext uri="{FF2B5EF4-FFF2-40B4-BE49-F238E27FC236}">
                <a16:creationId xmlns:a16="http://schemas.microsoft.com/office/drawing/2014/main" id="{84CAE09E-54C6-46AA-BE1B-810C0232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18" y="3258401"/>
            <a:ext cx="1890845" cy="7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0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1E24-045C-D36A-D573-F66AE016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Data Use Agreement &amp; Privacy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5B30-8CEE-FD98-E1B5-1DE03CE9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06" y="1740816"/>
            <a:ext cx="5410200" cy="3962400"/>
          </a:xfrm>
        </p:spPr>
        <p:txBody>
          <a:bodyPr/>
          <a:lstStyle/>
          <a:p>
            <a:r>
              <a:rPr lang="en-US" sz="2000" dirty="0">
                <a:latin typeface="Avenir Next LT Pro" panose="020B0504020202020204" pitchFamily="34" charset="0"/>
              </a:rPr>
              <a:t>Two-page agreement between the University of Minnesota and participating laboratory</a:t>
            </a:r>
          </a:p>
          <a:p>
            <a:pPr marL="0" indent="0">
              <a:buNone/>
            </a:pPr>
            <a:endParaRPr lang="en-US" sz="1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No customer names or addresses</a:t>
            </a:r>
          </a:p>
          <a:p>
            <a:pPr marL="0" indent="0">
              <a:buNone/>
            </a:pPr>
            <a:endParaRPr lang="en-US" sz="1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Only first 3 digits of the ZIP code will be imported into the database</a:t>
            </a:r>
          </a:p>
          <a:p>
            <a:pPr marL="0" indent="0">
              <a:buNone/>
            </a:pPr>
            <a:endParaRPr lang="en-US" sz="1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ZIP codes and laboratory identities will not be included in the Public Facing Database</a:t>
            </a:r>
          </a:p>
          <a:p>
            <a:pPr marL="0" indent="0">
              <a:buNone/>
            </a:pPr>
            <a:endParaRPr lang="en-US" sz="1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At least four samples will be needed to publicly show up in summaries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A2B0F-8201-987F-4240-E082E7F0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8965">
            <a:off x="5979801" y="1386975"/>
            <a:ext cx="2873987" cy="3947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C9536-615C-56CA-F913-FEEC8CEE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377" y="2514600"/>
            <a:ext cx="26409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A7F1-FC00-D041-2902-34D8F845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Schema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5D1D4-DEDE-6098-3F40-37B81685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295400"/>
            <a:ext cx="849815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40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4647-48EE-93DF-E70E-5BB6A6C2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Survey Data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92A1F-4FCF-E507-09CA-D3E2737E3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5562600" cy="39624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Lab Name	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Year Analyzed (required) 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Date Sampled, Date Received,	Date Analyzed, Date Reported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Sample ID,	Account #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ZIP Code,	State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Sample Notes	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Manure Type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Animal or Other Amendment Type</a:t>
            </a:r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22FAE-6C3B-2131-91D9-FBFD5439BD1C}"/>
              </a:ext>
            </a:extLst>
          </p:cNvPr>
          <p:cNvSpPr txBox="1"/>
          <p:nvPr/>
        </p:nvSpPr>
        <p:spPr>
          <a:xfrm>
            <a:off x="6705600" y="1752600"/>
            <a:ext cx="5257800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Manure Treatment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Agitated	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Bedding Included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Storage Type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Length of Storage	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Application Method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venir Next LT Pro" panose="020B0504020202020204" pitchFamily="34" charset="0"/>
              </a:rPr>
              <a:t>Targeted Analytes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F6285-0AA6-436A-A8C2-4F2A03AA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5029200"/>
            <a:ext cx="4648200" cy="10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1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5FDE-71E3-4140-588A-8C821BEA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Avenir Next LT Pro" panose="020B0504020202020204" pitchFamily="34" charset="0"/>
              </a:rPr>
              <a:t>Manure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56AD9-BA24-CA8D-9074-B928AC57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599414"/>
            <a:ext cx="3962400" cy="39624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Liquid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Slurry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Semi-solid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Solid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Separated Solid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Digestate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Runoff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54816-4A11-C829-CFBD-4A62F6D594B1}"/>
              </a:ext>
            </a:extLst>
          </p:cNvPr>
          <p:cNvSpPr txBox="1"/>
          <p:nvPr/>
        </p:nvSpPr>
        <p:spPr>
          <a:xfrm>
            <a:off x="6172200" y="1626122"/>
            <a:ext cx="60944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Sludge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As-excreted (urine)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As-excreted (feces)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Litter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Compost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Unknown</a:t>
            </a:r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61D743-C37F-0B3C-6FDC-DD619E42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69" y="1598628"/>
            <a:ext cx="2655703" cy="2988383"/>
          </a:xfrm>
          <a:prstGeom prst="rect">
            <a:avLst/>
          </a:prstGeom>
        </p:spPr>
      </p:pic>
      <p:pic>
        <p:nvPicPr>
          <p:cNvPr id="12" name="Picture 11" descr="A picture containing concrete, dirty&#10;&#10;Description automatically generated">
            <a:extLst>
              <a:ext uri="{FF2B5EF4-FFF2-40B4-BE49-F238E27FC236}">
                <a16:creationId xmlns:a16="http://schemas.microsoft.com/office/drawing/2014/main" id="{F25B9F26-8985-A531-4B07-92AB0E2E5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479050"/>
            <a:ext cx="2228850" cy="2971800"/>
          </a:xfrm>
          <a:prstGeom prst="rect">
            <a:avLst/>
          </a:prstGeom>
        </p:spPr>
      </p:pic>
      <p:pic>
        <p:nvPicPr>
          <p:cNvPr id="14" name="Picture 13" descr="A picture containing outdoor, sky, ground, rocky&#10;&#10;Description automatically generated">
            <a:extLst>
              <a:ext uri="{FF2B5EF4-FFF2-40B4-BE49-F238E27FC236}">
                <a16:creationId xmlns:a16="http://schemas.microsoft.com/office/drawing/2014/main" id="{3B6CC7B3-2CAC-8E5D-9A20-CE3D0095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875524"/>
            <a:ext cx="1990691" cy="1493018"/>
          </a:xfrm>
          <a:prstGeom prst="rect">
            <a:avLst/>
          </a:prstGeom>
        </p:spPr>
      </p:pic>
      <p:pic>
        <p:nvPicPr>
          <p:cNvPr id="18" name="Picture 1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FA3A286-F689-EEC8-383C-DC52E8A0C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766" y="4268451"/>
            <a:ext cx="2815834" cy="21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94A8-2DC3-C36C-630C-0211310F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Avenir Next LT Pro Demi" panose="020B0704020202020204" pitchFamily="34" charset="0"/>
              </a:rPr>
              <a:t>Manure Treatment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05C44D-9B51-E05E-A21F-BADC0C331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1676400"/>
            <a:ext cx="3810000" cy="3962400"/>
          </a:xfrm>
        </p:spPr>
        <p:txBody>
          <a:bodyPr/>
          <a:lstStyle/>
          <a:p>
            <a:r>
              <a:rPr lang="en-US" dirty="0"/>
              <a:t>No Treatment</a:t>
            </a:r>
          </a:p>
          <a:p>
            <a:r>
              <a:rPr lang="en-US" dirty="0"/>
              <a:t>Alum</a:t>
            </a:r>
          </a:p>
          <a:p>
            <a:r>
              <a:rPr lang="en-US" dirty="0"/>
              <a:t>KLASP</a:t>
            </a:r>
          </a:p>
          <a:p>
            <a:r>
              <a:rPr lang="en-US" dirty="0"/>
              <a:t>Phytase</a:t>
            </a:r>
          </a:p>
          <a:p>
            <a:r>
              <a:rPr lang="en-US" dirty="0"/>
              <a:t>PLT</a:t>
            </a:r>
          </a:p>
          <a:p>
            <a:r>
              <a:rPr lang="en-US" dirty="0"/>
              <a:t>Poultry Guard</a:t>
            </a:r>
          </a:p>
          <a:p>
            <a:r>
              <a:rPr lang="en-US" dirty="0"/>
              <a:t>Other Treatment</a:t>
            </a:r>
          </a:p>
          <a:p>
            <a:r>
              <a:rPr lang="en-US" dirty="0"/>
              <a:t>Unknown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C1301F-944F-EF68-8865-B3FEB00D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593097"/>
            <a:ext cx="2990850" cy="321690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049F444-C6EC-F36A-B5F8-EEF61FD9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3429000" cy="1647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8E89CE-8CBF-0DB0-7047-E483FA69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3810000"/>
            <a:ext cx="2838450" cy="9626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87BC2C-D9A8-6CAD-650D-92CE124AA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862" y="4266188"/>
            <a:ext cx="27527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B91C-C1CC-A8EE-0EDF-1B09C4EA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2514600" cy="1143000"/>
          </a:xfrm>
        </p:spPr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Agitated?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82BCD-13E2-0B48-9BCE-A32198B11FD1}"/>
              </a:ext>
            </a:extLst>
          </p:cNvPr>
          <p:cNvSpPr txBox="1"/>
          <p:nvPr/>
        </p:nvSpPr>
        <p:spPr>
          <a:xfrm>
            <a:off x="1080939" y="1447800"/>
            <a:ext cx="1981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Unknown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CD88A-12BA-C395-CBEF-8094AAE483FE}"/>
              </a:ext>
            </a:extLst>
          </p:cNvPr>
          <p:cNvSpPr txBox="1"/>
          <p:nvPr/>
        </p:nvSpPr>
        <p:spPr>
          <a:xfrm>
            <a:off x="4749146" y="381000"/>
            <a:ext cx="23127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300" dirty="0">
                <a:solidFill>
                  <a:srgbClr val="7A0019"/>
                </a:solidFill>
                <a:latin typeface="Avenir Next LT Pro" panose="020B0504020202020204" pitchFamily="34" charset="0"/>
              </a:rPr>
              <a:t>Bedding 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6A426-A83D-EA7D-4AFF-FABD0574B57F}"/>
              </a:ext>
            </a:extLst>
          </p:cNvPr>
          <p:cNvSpPr txBox="1"/>
          <p:nvPr/>
        </p:nvSpPr>
        <p:spPr>
          <a:xfrm>
            <a:off x="4584765" y="1517276"/>
            <a:ext cx="31371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H</a:t>
            </a: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ardwood Sawdust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Hardwood Shavings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venir Next LT Pro" panose="020B0504020202020204" pitchFamily="34" charset="0"/>
              </a:rPr>
              <a:t>P</a:t>
            </a: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eanut Hulls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Pine Sawdust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venir Next LT Pro" panose="020B0504020202020204" pitchFamily="34" charset="0"/>
              </a:rPr>
              <a:t>P</a:t>
            </a: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ine Shavings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venir Next LT Pro" panose="020B0504020202020204" pitchFamily="34" charset="0"/>
              </a:rPr>
              <a:t>R</a:t>
            </a:r>
            <a:r>
              <a:rPr lang="en-US" b="0" i="0" dirty="0">
                <a:solidFill>
                  <a:srgbClr val="222222"/>
                </a:solidFill>
                <a:effectLst/>
                <a:latin typeface="Avenir Next LT Pro" panose="020B0504020202020204" pitchFamily="34" charset="0"/>
              </a:rPr>
              <a:t>ice Hulls </a:t>
            </a:r>
            <a:endParaRPr lang="en-US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Sand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Straw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Not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Other/Unspecified Bedding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Unknown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98351-4BB4-A5EA-69A3-56711A83722F}"/>
              </a:ext>
            </a:extLst>
          </p:cNvPr>
          <p:cNvSpPr txBox="1"/>
          <p:nvPr/>
        </p:nvSpPr>
        <p:spPr>
          <a:xfrm>
            <a:off x="8382000" y="393331"/>
            <a:ext cx="31654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300" dirty="0">
                <a:solidFill>
                  <a:srgbClr val="7A0019"/>
                </a:solidFill>
                <a:latin typeface="Avenir Next LT Pro" panose="020B0504020202020204" pitchFamily="34" charset="0"/>
              </a:rPr>
              <a:t>Length of Storage?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AC420-5772-8F60-AC6F-AE11F4133458}"/>
              </a:ext>
            </a:extLst>
          </p:cNvPr>
          <p:cNvSpPr txBox="1"/>
          <p:nvPr/>
        </p:nvSpPr>
        <p:spPr>
          <a:xfrm>
            <a:off x="8534400" y="1726810"/>
            <a:ext cx="21076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Daily haul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0 to &lt;3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3 to &lt;6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6 to &lt;12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12+ months</a:t>
            </a:r>
          </a:p>
        </p:txBody>
      </p:sp>
      <p:pic>
        <p:nvPicPr>
          <p:cNvPr id="18" name="Picture 17" descr="A tractor in front of a barn&#10;&#10;Description automatically generated with medium confidence">
            <a:extLst>
              <a:ext uri="{FF2B5EF4-FFF2-40B4-BE49-F238E27FC236}">
                <a16:creationId xmlns:a16="http://schemas.microsoft.com/office/drawing/2014/main" id="{839184F1-2DA5-2F66-916F-E4AC410F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0800"/>
            <a:ext cx="4267200" cy="3200400"/>
          </a:xfrm>
          <a:prstGeom prst="rect">
            <a:avLst/>
          </a:prstGeom>
        </p:spPr>
      </p:pic>
      <p:pic>
        <p:nvPicPr>
          <p:cNvPr id="20" name="Picture 19" descr="A pile of dirt in a yard&#10;&#10;Description automatically generated with low confidence">
            <a:extLst>
              <a:ext uri="{FF2B5EF4-FFF2-40B4-BE49-F238E27FC236}">
                <a16:creationId xmlns:a16="http://schemas.microsoft.com/office/drawing/2014/main" id="{47A28645-DA36-3056-E7C9-EC77820A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673" y="4988457"/>
            <a:ext cx="1847439" cy="1231626"/>
          </a:xfrm>
          <a:prstGeom prst="rect">
            <a:avLst/>
          </a:prstGeom>
        </p:spPr>
      </p:pic>
      <p:pic>
        <p:nvPicPr>
          <p:cNvPr id="22" name="Picture 21" descr="A picture containing sky, outdoor, grass, outdoor object&#10;&#10;Description automatically generated">
            <a:extLst>
              <a:ext uri="{FF2B5EF4-FFF2-40B4-BE49-F238E27FC236}">
                <a16:creationId xmlns:a16="http://schemas.microsoft.com/office/drawing/2014/main" id="{843A4A35-373B-B50D-8AB8-25A7BFF6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3657600"/>
            <a:ext cx="3137162" cy="23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FF4C-7186-4D86-E486-7BAE9937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16" y="84437"/>
            <a:ext cx="10363200" cy="1143000"/>
          </a:xfrm>
        </p:spPr>
        <p:txBody>
          <a:bodyPr/>
          <a:lstStyle/>
          <a:p>
            <a:pPr algn="ctr"/>
            <a:r>
              <a:rPr lang="en-US" sz="4000" dirty="0">
                <a:latin typeface="Avenir Next LT Pro" panose="020B0504020202020204" pitchFamily="34" charset="0"/>
              </a:rPr>
              <a:t>Animal or Other Amendment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B1CD-93D3-B3E7-1EB0-4C9492316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42" y="1224295"/>
            <a:ext cx="2362200" cy="3962400"/>
          </a:xfrm>
        </p:spPr>
        <p:txBody>
          <a:bodyPr/>
          <a:lstStyle/>
          <a:p>
            <a:r>
              <a:rPr lang="en-US" sz="1800" dirty="0">
                <a:latin typeface="Avenir Next LT Pro" panose="020B0504020202020204" pitchFamily="34" charset="0"/>
              </a:rPr>
              <a:t>Alpaca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Bat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Beef - Breeding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Beef - Calf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Beef - Replacement Heifers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Beef - Stocker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Beef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Biosolids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Bison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Cattle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Chicken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Chicken - Breeder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Chicken - Broiler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Chicken - Layer</a:t>
            </a:r>
          </a:p>
          <a:p>
            <a:endParaRPr lang="en-US" sz="1800" dirty="0">
              <a:latin typeface="Avenir Next LT Pro" panose="020B05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0B52A-D931-171D-1104-4E0739C060C5}"/>
              </a:ext>
            </a:extLst>
          </p:cNvPr>
          <p:cNvSpPr txBox="1"/>
          <p:nvPr/>
        </p:nvSpPr>
        <p:spPr>
          <a:xfrm>
            <a:off x="2638916" y="1200324"/>
            <a:ext cx="3581400" cy="568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Chicken - Pullet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 - Calf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 - Calf and Heifer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 - Heifers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 - Lactating Cow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 - Dry Cow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Dairy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Deer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Donkey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Duck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Elephant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Elk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Emu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Ferret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Fish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Geese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59431-496D-4A91-90E8-86A65C16F533}"/>
              </a:ext>
            </a:extLst>
          </p:cNvPr>
          <p:cNvSpPr txBox="1"/>
          <p:nvPr/>
        </p:nvSpPr>
        <p:spPr>
          <a:xfrm>
            <a:off x="5341315" y="876300"/>
            <a:ext cx="2133600" cy="502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Goat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Guinea Pig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Horse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Llama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Mink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Mouse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Partridge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Pigeon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Poultry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Rabbit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Rat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Quail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Sheep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7CE6C-BA43-D8F1-8B0D-49419BB3BEC7}"/>
              </a:ext>
            </a:extLst>
          </p:cNvPr>
          <p:cNvSpPr txBox="1"/>
          <p:nvPr/>
        </p:nvSpPr>
        <p:spPr>
          <a:xfrm>
            <a:off x="6948831" y="1180281"/>
            <a:ext cx="3143053" cy="5613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Tx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Farrow to Wean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Farrow to Feeder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Farrow to Finish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Feeder to Finish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Finisher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– Gestation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Wean to Finish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Nursery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 - Boar Stud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Swine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Turkey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Turkey - Meat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Turkey - Hen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Veal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Worm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45C21-6E3F-8398-7FCC-6E4D03B7F935}"/>
              </a:ext>
            </a:extLst>
          </p:cNvPr>
          <p:cNvSpPr txBox="1"/>
          <p:nvPr/>
        </p:nvSpPr>
        <p:spPr>
          <a:xfrm>
            <a:off x="10086826" y="1200324"/>
            <a:ext cx="2025488" cy="502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Egg Wash Water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Fish Pond Sludge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– Grape Pomace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Mushroom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Paunch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Sewage Sludge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Other - Truck Wash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Mixed</a:t>
            </a:r>
          </a:p>
          <a:p>
            <a:pPr marL="257209" marR="0" lvl="0" indent="-25720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Unknown</a:t>
            </a:r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0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8721-B7BA-F272-0B4E-AD50B475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4267200" cy="1143000"/>
          </a:xfrm>
        </p:spPr>
        <p:txBody>
          <a:bodyPr/>
          <a:lstStyle/>
          <a:p>
            <a:pPr algn="ctr"/>
            <a:r>
              <a:rPr lang="en-US" sz="3600" dirty="0">
                <a:latin typeface="Avenir Next LT Pro" panose="020B0504020202020204" pitchFamily="34" charset="0"/>
              </a:rPr>
              <a:t>Storage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90E7-70E5-13CF-60B9-1090343A7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96506"/>
            <a:ext cx="4648200" cy="39624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Lagoon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Uncovered Pit or Tank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Covered Pit or Tank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Earthen Basin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Runoff Holding Pond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Solid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Underfloor Solid Storage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Stockpiled Under Cover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Stockpiled Outdoors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Cage-free Poultry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Unknown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886B6-EAF3-B0BE-DB1F-25A401A4A084}"/>
              </a:ext>
            </a:extLst>
          </p:cNvPr>
          <p:cNvSpPr txBox="1">
            <a:spLocks/>
          </p:cNvSpPr>
          <p:nvPr/>
        </p:nvSpPr>
        <p:spPr bwMode="auto">
          <a:xfrm>
            <a:off x="6059078" y="304800"/>
            <a:ext cx="464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600" kern="0" dirty="0">
                <a:latin typeface="Avenir Next LT Pro" panose="020B0504020202020204" pitchFamily="34" charset="0"/>
              </a:rPr>
              <a:t>Application Method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894FF4-B5F7-E92F-94CA-9AB64F907602}"/>
              </a:ext>
            </a:extLst>
          </p:cNvPr>
          <p:cNvSpPr txBox="1">
            <a:spLocks/>
          </p:cNvSpPr>
          <p:nvPr/>
        </p:nvSpPr>
        <p:spPr bwMode="auto">
          <a:xfrm>
            <a:off x="6248400" y="1472153"/>
            <a:ext cx="464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>
                <a:latin typeface="Avenir Next LT Pro" panose="020B0504020202020204" pitchFamily="34" charset="0"/>
              </a:rPr>
              <a:t>Irrigation</a:t>
            </a:r>
          </a:p>
          <a:p>
            <a:r>
              <a:rPr lang="en-US" kern="0" dirty="0">
                <a:latin typeface="Avenir Next LT Pro" panose="020B0504020202020204" pitchFamily="34" charset="0"/>
              </a:rPr>
              <a:t>Broadcast</a:t>
            </a:r>
          </a:p>
          <a:p>
            <a:r>
              <a:rPr lang="en-US" kern="0" dirty="0">
                <a:latin typeface="Avenir Next LT Pro" panose="020B0504020202020204" pitchFamily="34" charset="0"/>
              </a:rPr>
              <a:t>Broadcast - Incorporated within 24 hours</a:t>
            </a:r>
          </a:p>
          <a:p>
            <a:r>
              <a:rPr lang="en-US" kern="0" dirty="0">
                <a:latin typeface="Avenir Next LT Pro" panose="020B0504020202020204" pitchFamily="34" charset="0"/>
              </a:rPr>
              <a:t>Broadcast - Incorporated after 24 hours</a:t>
            </a:r>
          </a:p>
          <a:p>
            <a:r>
              <a:rPr lang="en-US" kern="0" dirty="0">
                <a:latin typeface="Avenir Next LT Pro" panose="020B0504020202020204" pitchFamily="34" charset="0"/>
              </a:rPr>
              <a:t>Injection</a:t>
            </a:r>
          </a:p>
          <a:p>
            <a:r>
              <a:rPr lang="en-US" kern="0" dirty="0">
                <a:latin typeface="Avenir Next LT Pro" panose="020B0504020202020204" pitchFamily="34" charset="0"/>
              </a:rPr>
              <a:t>Unknown</a:t>
            </a:r>
          </a:p>
        </p:txBody>
      </p:sp>
      <p:pic>
        <p:nvPicPr>
          <p:cNvPr id="8" name="Picture 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DB995C5-ABF2-156E-4007-F8A9653A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39624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2687-88C0-68F9-64BD-50F24F91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07391"/>
            <a:ext cx="10363200" cy="1143000"/>
          </a:xfrm>
        </p:spPr>
        <p:txBody>
          <a:bodyPr/>
          <a:lstStyle/>
          <a:p>
            <a:pPr algn="ctr"/>
            <a:r>
              <a:rPr lang="en-US" sz="5400" dirty="0">
                <a:latin typeface="Avenir Next LT Pro" panose="020B0504020202020204" pitchFamily="34" charset="0"/>
              </a:rPr>
              <a:t>Targeted Analytes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1EA21-6069-C855-135D-57A9DF627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3200400" cy="3962400"/>
          </a:xfrm>
        </p:spPr>
        <p:txBody>
          <a:bodyPr/>
          <a:lstStyle/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Moisture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Total Nitrogen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Phosphorus</a:t>
            </a:r>
          </a:p>
          <a:p>
            <a:r>
              <a:rPr lang="en-US" sz="2000" dirty="0">
                <a:solidFill>
                  <a:schemeClr val="tx1"/>
                </a:solidFill>
                <a:latin typeface="Avenir Next LT Pro" panose="020B0504020202020204" pitchFamily="34" charset="0"/>
              </a:rPr>
              <a:t>Water Extractable Phosphorus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Potassium 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Soluble Potassium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Zinc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Sulfur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Total Carbon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Total Organic Carbon</a:t>
            </a:r>
          </a:p>
          <a:p>
            <a:r>
              <a:rPr lang="en-US" sz="2000" kern="0" dirty="0">
                <a:solidFill>
                  <a:schemeClr val="tx1"/>
                </a:solidFill>
                <a:latin typeface="Avenir Next LT Pro" panose="020B0504020202020204" pitchFamily="34" charset="0"/>
              </a:rPr>
              <a:t>pH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Volatile Solids</a:t>
            </a:r>
          </a:p>
          <a:p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FDD7A2-5098-3137-04BF-C24A27914CDA}"/>
              </a:ext>
            </a:extLst>
          </p:cNvPr>
          <p:cNvSpPr txBox="1">
            <a:spLocks/>
          </p:cNvSpPr>
          <p:nvPr/>
        </p:nvSpPr>
        <p:spPr bwMode="auto">
          <a:xfrm>
            <a:off x="2971800" y="1399881"/>
            <a:ext cx="3581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Total Suspended Solids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Nitrate-N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Chloride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Ash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Total Solids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Electrical Conductivity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Organic Matter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 err="1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Carbon:Nitrogen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 Ratio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Ammonium-N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Boron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Calcium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Copper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Iron</a:t>
            </a:r>
          </a:p>
          <a:p>
            <a:pPr marL="0" indent="0">
              <a:buNone/>
            </a:pPr>
            <a:endParaRPr lang="en-US" sz="2000" b="0" i="0" dirty="0">
              <a:solidFill>
                <a:schemeClr val="tx1"/>
              </a:solidFill>
              <a:effectLst/>
              <a:latin typeface="Avenir Next LT Pro" panose="020B0504020202020204" pitchFamily="34" charset="0"/>
            </a:endParaRPr>
          </a:p>
          <a:p>
            <a:endParaRPr lang="en-US" kern="0" dirty="0">
              <a:latin typeface="Avenir Next LT Pro" panose="020B05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42E21A-A100-EF89-925B-264AD830ABB0}"/>
              </a:ext>
            </a:extLst>
          </p:cNvPr>
          <p:cNvSpPr txBox="1">
            <a:spLocks/>
          </p:cNvSpPr>
          <p:nvPr/>
        </p:nvSpPr>
        <p:spPr bwMode="auto">
          <a:xfrm>
            <a:off x="6544559" y="1398310"/>
            <a:ext cx="244704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Magnesium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Manganese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Molybdenum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Sodium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Arsenic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Cadmium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Cobalt</a:t>
            </a:r>
          </a:p>
          <a:p>
            <a:r>
              <a:rPr lang="en-US" sz="200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Chromium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Mercury</a:t>
            </a:r>
          </a:p>
          <a:p>
            <a:r>
              <a:rPr lang="en-US" sz="200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Nickel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Lead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Selenium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Aluminum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7774AA-72C3-0A1E-DCE1-CCC104F188D0}"/>
              </a:ext>
            </a:extLst>
          </p:cNvPr>
          <p:cNvSpPr txBox="1">
            <a:spLocks/>
          </p:cNvSpPr>
          <p:nvPr/>
        </p:nvSpPr>
        <p:spPr bwMode="auto">
          <a:xfrm>
            <a:off x="9122790" y="1398310"/>
            <a:ext cx="244704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Barium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Silicon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Strontium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Calcium Carbonate Equivalent (CCE)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Sodium Absorption Ratio (SAR)</a:t>
            </a: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Cation Ratio of Soil Structural Stability (CROSS)</a:t>
            </a:r>
            <a:endParaRPr lang="en-US" sz="20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r>
              <a:rPr lang="en-US" sz="2000" b="0" i="0" dirty="0">
                <a:solidFill>
                  <a:schemeClr val="tx1"/>
                </a:solidFill>
                <a:effectLst/>
                <a:latin typeface="Avenir Next LT Pro" panose="020B0504020202020204" pitchFamily="34" charset="0"/>
              </a:rPr>
              <a:t>Fecal Starch</a:t>
            </a:r>
          </a:p>
          <a:p>
            <a:pPr marL="0" indent="0">
              <a:buNone/>
            </a:pPr>
            <a:endParaRPr lang="en-US" sz="1400" b="0" i="0" dirty="0">
              <a:solidFill>
                <a:srgbClr val="000000"/>
              </a:solidFill>
              <a:effectLst/>
              <a:latin typeface="Inconsolata" pitchFamily="1" charset="0"/>
            </a:endParaRPr>
          </a:p>
          <a:p>
            <a:endParaRPr lang="en-US" sz="1800" kern="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3764-C008-4F85-9A15-FB263F57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1143000"/>
          </a:xfrm>
        </p:spPr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Overview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D61F-9983-47C6-8DE8-A3E6F9BC1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9144000" cy="4419600"/>
          </a:xfrm>
        </p:spPr>
        <p:txBody>
          <a:bodyPr/>
          <a:lstStyle/>
          <a:p>
            <a:r>
              <a:rPr lang="en-US" sz="2400" dirty="0">
                <a:latin typeface="Avenir Next LT Pro" panose="020B0504020202020204" pitchFamily="34" charset="0"/>
              </a:rPr>
              <a:t>Manure provides nutrients for cropping systems.</a:t>
            </a:r>
          </a:p>
          <a:p>
            <a:endParaRPr lang="en-US" sz="900" dirty="0">
              <a:latin typeface="Avenir Next LT Pro" panose="020B0504020202020204" pitchFamily="34" charset="0"/>
            </a:endParaRPr>
          </a:p>
          <a:p>
            <a:r>
              <a:rPr lang="en-US" sz="2400" dirty="0">
                <a:latin typeface="Avenir Next LT Pro" panose="020B0504020202020204" pitchFamily="34" charset="0"/>
              </a:rPr>
              <a:t>Current published livestock manure “book values” (the approximate manure nutrient concentrations) used in the United States (U.S.) are several decades old.</a:t>
            </a:r>
          </a:p>
          <a:p>
            <a:endParaRPr lang="en-US" sz="900" dirty="0">
              <a:latin typeface="Avenir Next LT Pro" panose="020B0504020202020204" pitchFamily="34" charset="0"/>
            </a:endParaRPr>
          </a:p>
          <a:p>
            <a:r>
              <a:rPr lang="en-US" sz="2400" dirty="0">
                <a:latin typeface="Avenir Next LT Pro" panose="020B0504020202020204" pitchFamily="34" charset="0"/>
              </a:rPr>
              <a:t>Recent data from several Midwest U.S. labs indicated manure nutrient data has changed compared to published Midwest Plan Service (MWPS) manure book values (2004).</a:t>
            </a:r>
          </a:p>
          <a:p>
            <a:endParaRPr lang="en-US" sz="900" dirty="0">
              <a:latin typeface="Avenir Next LT Pro" panose="020B0504020202020204" pitchFamily="34" charset="0"/>
            </a:endParaRPr>
          </a:p>
          <a:p>
            <a:r>
              <a:rPr lang="en-US" sz="2400" dirty="0">
                <a:latin typeface="Avenir Next LT Pro" panose="020B0504020202020204" pitchFamily="34" charset="0"/>
              </a:rPr>
              <a:t>The University of Minnesota has grant funding to create a manure nutrient database called ManureDB to update these values.</a:t>
            </a:r>
          </a:p>
          <a:p>
            <a:endParaRPr lang="en-US" sz="900" dirty="0">
              <a:latin typeface="Avenir Next LT Pro" panose="020B0504020202020204" pitchFamily="34" charset="0"/>
            </a:endParaRPr>
          </a:p>
          <a:p>
            <a:r>
              <a:rPr lang="en-US" sz="2400" dirty="0">
                <a:latin typeface="Avenir Next LT Pro" panose="020B0504020202020204" pitchFamily="34" charset="0"/>
              </a:rPr>
              <a:t>We are partnering with laboratories that analyze manure.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39E59-FA85-781C-071F-B96556CF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419671"/>
            <a:ext cx="1600200" cy="20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9534-553C-E24D-9ECF-F8CD20C6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1143000"/>
          </a:xfrm>
        </p:spPr>
        <p:txBody>
          <a:bodyPr/>
          <a:lstStyle/>
          <a:p>
            <a:pPr algn="ctr"/>
            <a:r>
              <a:rPr lang="en-US" sz="4400" dirty="0">
                <a:latin typeface="Avenir Next LT Pro" panose="020B0504020202020204" pitchFamily="34" charset="0"/>
              </a:rPr>
              <a:t>Choose Method, Basis,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F957-1098-C4F7-7AE1-A6F9EE2B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6172200" cy="39624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Methods options based on: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Recommended Methods of Manure Analysis </a:t>
            </a:r>
          </a:p>
          <a:p>
            <a:pPr lvl="1"/>
            <a:r>
              <a:rPr lang="en-US" dirty="0" err="1">
                <a:latin typeface="Avenir Next LT Pro" panose="020B0504020202020204" pitchFamily="34" charset="0"/>
              </a:rPr>
              <a:t>AgGateway</a:t>
            </a:r>
            <a:r>
              <a:rPr lang="en-US" dirty="0">
                <a:latin typeface="Avenir Next LT Pro" panose="020B0504020202020204" pitchFamily="34" charset="0"/>
              </a:rPr>
              <a:t> Modus Agronomic Testing Lab Standard (currently updating!)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Interviews with labs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Basis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As received (wet)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Dry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Units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%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ppm</a:t>
            </a:r>
          </a:p>
          <a:p>
            <a:pPr lvl="1"/>
            <a:r>
              <a:rPr lang="en-US" dirty="0" err="1">
                <a:latin typeface="Avenir Next LT Pro" panose="020B0504020202020204" pitchFamily="34" charset="0"/>
              </a:rPr>
              <a:t>lbs</a:t>
            </a:r>
            <a:r>
              <a:rPr lang="en-US" dirty="0">
                <a:latin typeface="Avenir Next LT Pro" panose="020B0504020202020204" pitchFamily="34" charset="0"/>
              </a:rPr>
              <a:t>/1000 gal</a:t>
            </a:r>
          </a:p>
          <a:p>
            <a:pPr lvl="1"/>
            <a:r>
              <a:rPr lang="en-US" dirty="0" err="1">
                <a:latin typeface="Avenir Next LT Pro" panose="020B0504020202020204" pitchFamily="34" charset="0"/>
              </a:rPr>
              <a:t>lbs</a:t>
            </a:r>
            <a:r>
              <a:rPr lang="en-US" dirty="0">
                <a:latin typeface="Avenir Next LT Pro" panose="020B0504020202020204" pitchFamily="34" charset="0"/>
              </a:rPr>
              <a:t>/ton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CB4B9-227E-975A-42B5-8C934233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435524"/>
            <a:ext cx="3438525" cy="1590675"/>
          </a:xfrm>
          <a:prstGeom prst="rect">
            <a:avLst/>
          </a:prstGeom>
        </p:spPr>
      </p:pic>
      <p:pic>
        <p:nvPicPr>
          <p:cNvPr id="3074" name="Picture 2" descr="A picture containing text, cow, brown, mammal&#10;&#10;Description automatically generated">
            <a:extLst>
              <a:ext uri="{FF2B5EF4-FFF2-40B4-BE49-F238E27FC236}">
                <a16:creationId xmlns:a16="http://schemas.microsoft.com/office/drawing/2014/main" id="{BABF351D-EB05-86D9-4CCE-FD6904FA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371600"/>
            <a:ext cx="2039937" cy="26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6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F042-3A44-9BC9-1481-B3C78184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latin typeface="Avenir Next LT Pro" panose="020B0504020202020204" pitchFamily="34" charset="0"/>
              </a:rPr>
              <a:t>Spreadsheet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6F43C-C1DD-33F5-FC60-CCC99F9A7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3581400" cy="39624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Checks that all the parameters are consistent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Columns need to be cleaned up or edited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Once it passes, we can upload to the database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F3517F-EE8A-17B3-000A-2D80CF164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81200"/>
            <a:ext cx="6686550" cy="33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2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CD4A4-2F3D-2555-6376-1C1766F0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28" y="228600"/>
            <a:ext cx="6264172" cy="2838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DC2CE-5CDE-FFF7-0A9D-1AB6C49D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-60653"/>
            <a:ext cx="2971801" cy="4874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060B2-9D02-E377-196A-59E60B835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1" y="82680"/>
            <a:ext cx="2722244" cy="4599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FF52B-FD4F-A704-386D-31D18DA35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550997"/>
            <a:ext cx="6913244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84C79-91F6-24AA-E6A9-198F9DA40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6" y="3224117"/>
            <a:ext cx="541193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1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9515-B4C3-4347-A476-711484E9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8769"/>
            <a:ext cx="7772400" cy="1143000"/>
          </a:xfrm>
        </p:spPr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Future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5E56E-3967-42E5-A30D-89250E34E3BE}"/>
              </a:ext>
            </a:extLst>
          </p:cNvPr>
          <p:cNvSpPr txBox="1"/>
          <p:nvPr/>
        </p:nvSpPr>
        <p:spPr>
          <a:xfrm>
            <a:off x="5715000" y="1136920"/>
            <a:ext cx="6324600" cy="635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venir Next LT Pro" panose="020B0504020202020204" pitchFamily="34" charset="0"/>
              </a:rPr>
              <a:t>Finish construction and user-testing of ManureDB beta site in collaboration with participating laboratories 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2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venir Next LT Pro" panose="020B0504020202020204" pitchFamily="34" charset="0"/>
              </a:rPr>
              <a:t>Publish ManureDB as a publicly available website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2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venir Next LT Pro" panose="020B0504020202020204" pitchFamily="34" charset="0"/>
              </a:rPr>
              <a:t>Continue to recruit more laboratories to participate in the database 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2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4C88BBC-3BBC-3BE2-F93D-EC4553A883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400" y="17526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81"/>
    </mc:Choice>
    <mc:Fallback xmlns="">
      <p:transition spd="slow" advTm="398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2BAA-F0F4-A026-4BAA-B51E7429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169"/>
            <a:ext cx="10363200" cy="1143000"/>
          </a:xfrm>
        </p:spPr>
        <p:txBody>
          <a:bodyPr/>
          <a:lstStyle/>
          <a:p>
            <a:pPr algn="ctr"/>
            <a:r>
              <a:rPr lang="en-US" sz="3600" dirty="0">
                <a:latin typeface="Avenir Next LT Pro" panose="020B0504020202020204" pitchFamily="34" charset="0"/>
              </a:rPr>
              <a:t>What are the steps to get data in ManureDB?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9132-BE17-DC33-ACB2-656F7124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363200" cy="3962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Contact me or </a:t>
            </a:r>
            <a:r>
              <a:rPr lang="en-US" dirty="0">
                <a:latin typeface="Avenir Next LT Pro" panose="020B0504020202020204" pitchFamily="34" charset="0"/>
                <a:hlinkClick r:id="rId2"/>
              </a:rPr>
              <a:t>manure@umn.edu</a:t>
            </a:r>
            <a:endParaRPr lang="en-US" dirty="0">
              <a:latin typeface="Avenir Next LT Pro" panose="020B05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We can set up an initial meeting to learn more about the manure database project and your laboratory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Send out the data use agreement for signatures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Once signed by the lab, U of M will sign and return the fully executed agreement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We can meet again to review the lab’s methods, analytes, column names if needed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Send a spreadsheet of your lab’s data, as far back as you wish to go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We work through the spreadsheet validation process and may have a few questions for the lab as we go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venir Next LT Pro" panose="020B0504020202020204" pitchFamily="34" charset="0"/>
              </a:rPr>
              <a:t>Import into ManureDB!</a:t>
            </a:r>
          </a:p>
          <a:p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4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ss, sky, outdoor, green&#10;&#10;Description automatically generated">
            <a:extLst>
              <a:ext uri="{FF2B5EF4-FFF2-40B4-BE49-F238E27FC236}">
                <a16:creationId xmlns:a16="http://schemas.microsoft.com/office/drawing/2014/main" id="{13CF1ED5-C86E-4174-AB2A-754C64805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899454" cy="6115103"/>
          </a:xfrm>
          <a:prstGeom prst="rect">
            <a:avLst/>
          </a:prstGeom>
        </p:spPr>
      </p:pic>
      <p:sp>
        <p:nvSpPr>
          <p:cNvPr id="445" name="Google Shape;445;p22"/>
          <p:cNvSpPr txBox="1"/>
          <p:nvPr/>
        </p:nvSpPr>
        <p:spPr>
          <a:xfrm>
            <a:off x="5410199" y="304529"/>
            <a:ext cx="5062152" cy="78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venir Next LT Pro" panose="020B0504020202020204" pitchFamily="34" charset="0"/>
                <a:ea typeface="Poppins"/>
                <a:cs typeface="Poppins"/>
                <a:sym typeface="Poppins"/>
              </a:rPr>
              <a:t>Stay in the loop!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7A0019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 charset="-128"/>
            </a:endParaRPr>
          </a:p>
        </p:txBody>
      </p:sp>
      <p:sp>
        <p:nvSpPr>
          <p:cNvPr id="22" name="Google Shape;185;p13" descr="Decorative element" title="Decorative element">
            <a:extLst>
              <a:ext uri="{FF2B5EF4-FFF2-40B4-BE49-F238E27FC236}">
                <a16:creationId xmlns:a16="http://schemas.microsoft.com/office/drawing/2014/main" id="{DC28A36A-77F2-47F5-800B-96BD25C495E8}"/>
              </a:ext>
            </a:extLst>
          </p:cNvPr>
          <p:cNvSpPr/>
          <p:nvPr/>
        </p:nvSpPr>
        <p:spPr>
          <a:xfrm>
            <a:off x="5413755" y="2482869"/>
            <a:ext cx="854676" cy="85467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0019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" name="Google Shape;186;p13" descr="Decorative element" title="Decorative element">
            <a:extLst>
              <a:ext uri="{FF2B5EF4-FFF2-40B4-BE49-F238E27FC236}">
                <a16:creationId xmlns:a16="http://schemas.microsoft.com/office/drawing/2014/main" id="{B913ED10-79E3-422F-9142-1544E5AC94AA}"/>
              </a:ext>
            </a:extLst>
          </p:cNvPr>
          <p:cNvSpPr/>
          <p:nvPr/>
        </p:nvSpPr>
        <p:spPr>
          <a:xfrm>
            <a:off x="5410199" y="3897234"/>
            <a:ext cx="854676" cy="8546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0019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" name="Google Shape;189;p13" descr="Mail icon" title="Mail icon">
            <a:extLst>
              <a:ext uri="{FF2B5EF4-FFF2-40B4-BE49-F238E27FC236}">
                <a16:creationId xmlns:a16="http://schemas.microsoft.com/office/drawing/2014/main" id="{721E9B06-A3AB-416F-9B8A-67DD22D5E94A}"/>
              </a:ext>
            </a:extLst>
          </p:cNvPr>
          <p:cNvSpPr/>
          <p:nvPr/>
        </p:nvSpPr>
        <p:spPr>
          <a:xfrm>
            <a:off x="5587874" y="2720269"/>
            <a:ext cx="499326" cy="401710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204" y="0"/>
                </a:moveTo>
                <a:cubicBezTo>
                  <a:pt x="20" y="0"/>
                  <a:pt x="20" y="0"/>
                  <a:pt x="20" y="0"/>
                </a:cubicBezTo>
                <a:cubicBezTo>
                  <a:pt x="15" y="0"/>
                  <a:pt x="10" y="2"/>
                  <a:pt x="7" y="5"/>
                </a:cubicBezTo>
                <a:cubicBezTo>
                  <a:pt x="7" y="5"/>
                  <a:pt x="6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2" y="9"/>
                  <a:pt x="0" y="14"/>
                  <a:pt x="0" y="2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71"/>
                  <a:pt x="9" y="180"/>
                  <a:pt x="20" y="180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215" y="180"/>
                  <a:pt x="224" y="171"/>
                  <a:pt x="224" y="160"/>
                </a:cubicBezTo>
                <a:cubicBezTo>
                  <a:pt x="224" y="20"/>
                  <a:pt x="224" y="20"/>
                  <a:pt x="224" y="20"/>
                </a:cubicBezTo>
                <a:cubicBezTo>
                  <a:pt x="224" y="9"/>
                  <a:pt x="215" y="0"/>
                  <a:pt x="204" y="0"/>
                </a:cubicBezTo>
                <a:close/>
                <a:moveTo>
                  <a:pt x="20" y="8"/>
                </a:moveTo>
                <a:cubicBezTo>
                  <a:pt x="204" y="8"/>
                  <a:pt x="204" y="8"/>
                  <a:pt x="204" y="8"/>
                </a:cubicBezTo>
                <a:cubicBezTo>
                  <a:pt x="206" y="8"/>
                  <a:pt x="207" y="8"/>
                  <a:pt x="209" y="9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5" y="9"/>
                  <a:pt x="15" y="9"/>
                  <a:pt x="15" y="9"/>
                </a:cubicBezTo>
                <a:cubicBezTo>
                  <a:pt x="17" y="8"/>
                  <a:pt x="18" y="8"/>
                  <a:pt x="20" y="8"/>
                </a:cubicBezTo>
                <a:close/>
                <a:moveTo>
                  <a:pt x="8" y="160"/>
                </a:moveTo>
                <a:cubicBezTo>
                  <a:pt x="8" y="20"/>
                  <a:pt x="8" y="20"/>
                  <a:pt x="8" y="20"/>
                </a:cubicBezTo>
                <a:cubicBezTo>
                  <a:pt x="8" y="18"/>
                  <a:pt x="9" y="16"/>
                  <a:pt x="9" y="14"/>
                </a:cubicBezTo>
                <a:cubicBezTo>
                  <a:pt x="84" y="89"/>
                  <a:pt x="84" y="89"/>
                  <a:pt x="84" y="89"/>
                </a:cubicBezTo>
                <a:cubicBezTo>
                  <a:pt x="9" y="165"/>
                  <a:pt x="9" y="165"/>
                  <a:pt x="9" y="165"/>
                </a:cubicBezTo>
                <a:cubicBezTo>
                  <a:pt x="8" y="163"/>
                  <a:pt x="8" y="162"/>
                  <a:pt x="8" y="160"/>
                </a:cubicBezTo>
                <a:close/>
                <a:moveTo>
                  <a:pt x="204" y="172"/>
                </a:moveTo>
                <a:cubicBezTo>
                  <a:pt x="20" y="172"/>
                  <a:pt x="20" y="172"/>
                  <a:pt x="20" y="172"/>
                </a:cubicBezTo>
                <a:cubicBezTo>
                  <a:pt x="18" y="172"/>
                  <a:pt x="16" y="171"/>
                  <a:pt x="14" y="171"/>
                </a:cubicBezTo>
                <a:cubicBezTo>
                  <a:pt x="90" y="95"/>
                  <a:pt x="90" y="95"/>
                  <a:pt x="90" y="95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09" y="115"/>
                  <a:pt x="110" y="116"/>
                  <a:pt x="112" y="116"/>
                </a:cubicBezTo>
                <a:cubicBezTo>
                  <a:pt x="114" y="116"/>
                  <a:pt x="115" y="115"/>
                  <a:pt x="116" y="113"/>
                </a:cubicBezTo>
                <a:cubicBezTo>
                  <a:pt x="116" y="113"/>
                  <a:pt x="116" y="113"/>
                  <a:pt x="116" y="113"/>
                </a:cubicBezTo>
                <a:cubicBezTo>
                  <a:pt x="134" y="95"/>
                  <a:pt x="134" y="95"/>
                  <a:pt x="134" y="95"/>
                </a:cubicBezTo>
                <a:cubicBezTo>
                  <a:pt x="210" y="171"/>
                  <a:pt x="210" y="171"/>
                  <a:pt x="210" y="171"/>
                </a:cubicBezTo>
                <a:cubicBezTo>
                  <a:pt x="208" y="171"/>
                  <a:pt x="206" y="172"/>
                  <a:pt x="204" y="172"/>
                </a:cubicBezTo>
                <a:close/>
                <a:moveTo>
                  <a:pt x="216" y="160"/>
                </a:moveTo>
                <a:cubicBezTo>
                  <a:pt x="216" y="162"/>
                  <a:pt x="216" y="163"/>
                  <a:pt x="215" y="165"/>
                </a:cubicBezTo>
                <a:cubicBezTo>
                  <a:pt x="140" y="89"/>
                  <a:pt x="140" y="89"/>
                  <a:pt x="140" y="89"/>
                </a:cubicBezTo>
                <a:cubicBezTo>
                  <a:pt x="215" y="14"/>
                  <a:pt x="215" y="14"/>
                  <a:pt x="215" y="14"/>
                </a:cubicBezTo>
                <a:cubicBezTo>
                  <a:pt x="215" y="16"/>
                  <a:pt x="216" y="18"/>
                  <a:pt x="216" y="20"/>
                </a:cubicBezTo>
                <a:lnTo>
                  <a:pt x="216" y="16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5C5A5A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" name="Google Shape;190;p13" descr="Globe icon" title="Globe icon">
            <a:extLst>
              <a:ext uri="{FF2B5EF4-FFF2-40B4-BE49-F238E27FC236}">
                <a16:creationId xmlns:a16="http://schemas.microsoft.com/office/drawing/2014/main" id="{1E2A7512-85D8-4522-982B-EFFFB02B55F0}"/>
              </a:ext>
            </a:extLst>
          </p:cNvPr>
          <p:cNvSpPr/>
          <p:nvPr/>
        </p:nvSpPr>
        <p:spPr>
          <a:xfrm>
            <a:off x="5618220" y="4100720"/>
            <a:ext cx="446763" cy="446763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100" y="0"/>
                </a:move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45" y="0"/>
                  <a:pt x="0" y="44"/>
                  <a:pt x="0" y="100"/>
                </a:cubicBezTo>
                <a:cubicBezTo>
                  <a:pt x="0" y="155"/>
                  <a:pt x="45" y="199"/>
                  <a:pt x="100" y="200"/>
                </a:cubicBezTo>
                <a:cubicBezTo>
                  <a:pt x="100" y="200"/>
                  <a:pt x="100" y="200"/>
                  <a:pt x="100" y="200"/>
                </a:cubicBezTo>
                <a:cubicBezTo>
                  <a:pt x="100" y="200"/>
                  <a:pt x="100" y="200"/>
                  <a:pt x="100" y="200"/>
                </a:cubicBezTo>
                <a:cubicBezTo>
                  <a:pt x="100" y="200"/>
                  <a:pt x="100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44"/>
                  <a:pt x="155" y="0"/>
                  <a:pt x="100" y="0"/>
                </a:cubicBezTo>
                <a:close/>
                <a:moveTo>
                  <a:pt x="104" y="59"/>
                </a:moveTo>
                <a:cubicBezTo>
                  <a:pt x="115" y="59"/>
                  <a:pt x="125" y="58"/>
                  <a:pt x="135" y="55"/>
                </a:cubicBezTo>
                <a:cubicBezTo>
                  <a:pt x="138" y="67"/>
                  <a:pt x="140" y="81"/>
                  <a:pt x="140" y="96"/>
                </a:cubicBezTo>
                <a:cubicBezTo>
                  <a:pt x="104" y="96"/>
                  <a:pt x="104" y="96"/>
                  <a:pt x="104" y="96"/>
                </a:cubicBezTo>
                <a:lnTo>
                  <a:pt x="104" y="59"/>
                </a:lnTo>
                <a:close/>
                <a:moveTo>
                  <a:pt x="104" y="51"/>
                </a:moveTo>
                <a:cubicBezTo>
                  <a:pt x="104" y="8"/>
                  <a:pt x="104" y="8"/>
                  <a:pt x="104" y="8"/>
                </a:cubicBezTo>
                <a:cubicBezTo>
                  <a:pt x="115" y="11"/>
                  <a:pt x="126" y="26"/>
                  <a:pt x="133" y="48"/>
                </a:cubicBezTo>
                <a:cubicBezTo>
                  <a:pt x="123" y="50"/>
                  <a:pt x="114" y="51"/>
                  <a:pt x="104" y="51"/>
                </a:cubicBezTo>
                <a:close/>
                <a:moveTo>
                  <a:pt x="96" y="8"/>
                </a:moveTo>
                <a:cubicBezTo>
                  <a:pt x="96" y="51"/>
                  <a:pt x="96" y="51"/>
                  <a:pt x="96" y="51"/>
                </a:cubicBezTo>
                <a:cubicBezTo>
                  <a:pt x="86" y="51"/>
                  <a:pt x="76" y="50"/>
                  <a:pt x="67" y="48"/>
                </a:cubicBezTo>
                <a:cubicBezTo>
                  <a:pt x="74" y="25"/>
                  <a:pt x="85" y="11"/>
                  <a:pt x="96" y="8"/>
                </a:cubicBezTo>
                <a:close/>
                <a:moveTo>
                  <a:pt x="96" y="59"/>
                </a:moveTo>
                <a:cubicBezTo>
                  <a:pt x="96" y="96"/>
                  <a:pt x="96" y="96"/>
                  <a:pt x="96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60" y="81"/>
                  <a:pt x="62" y="67"/>
                  <a:pt x="65" y="55"/>
                </a:cubicBezTo>
                <a:cubicBezTo>
                  <a:pt x="75" y="58"/>
                  <a:pt x="85" y="59"/>
                  <a:pt x="96" y="59"/>
                </a:cubicBezTo>
                <a:close/>
                <a:moveTo>
                  <a:pt x="52" y="96"/>
                </a:moveTo>
                <a:cubicBezTo>
                  <a:pt x="8" y="96"/>
                  <a:pt x="8" y="96"/>
                  <a:pt x="8" y="96"/>
                </a:cubicBezTo>
                <a:cubicBezTo>
                  <a:pt x="9" y="75"/>
                  <a:pt x="17" y="56"/>
                  <a:pt x="29" y="41"/>
                </a:cubicBezTo>
                <a:cubicBezTo>
                  <a:pt x="38" y="46"/>
                  <a:pt x="47" y="50"/>
                  <a:pt x="57" y="53"/>
                </a:cubicBezTo>
                <a:cubicBezTo>
                  <a:pt x="54" y="66"/>
                  <a:pt x="52" y="80"/>
                  <a:pt x="52" y="96"/>
                </a:cubicBezTo>
                <a:close/>
                <a:moveTo>
                  <a:pt x="52" y="104"/>
                </a:moveTo>
                <a:cubicBezTo>
                  <a:pt x="52" y="119"/>
                  <a:pt x="54" y="133"/>
                  <a:pt x="57" y="146"/>
                </a:cubicBezTo>
                <a:cubicBezTo>
                  <a:pt x="47" y="149"/>
                  <a:pt x="38" y="153"/>
                  <a:pt x="29" y="158"/>
                </a:cubicBezTo>
                <a:cubicBezTo>
                  <a:pt x="17" y="143"/>
                  <a:pt x="9" y="124"/>
                  <a:pt x="8" y="104"/>
                </a:cubicBezTo>
                <a:lnTo>
                  <a:pt x="52" y="104"/>
                </a:lnTo>
                <a:close/>
                <a:moveTo>
                  <a:pt x="60" y="104"/>
                </a:moveTo>
                <a:cubicBezTo>
                  <a:pt x="96" y="104"/>
                  <a:pt x="96" y="104"/>
                  <a:pt x="96" y="104"/>
                </a:cubicBezTo>
                <a:cubicBezTo>
                  <a:pt x="96" y="140"/>
                  <a:pt x="96" y="140"/>
                  <a:pt x="96" y="140"/>
                </a:cubicBezTo>
                <a:cubicBezTo>
                  <a:pt x="85" y="140"/>
                  <a:pt x="75" y="141"/>
                  <a:pt x="65" y="144"/>
                </a:cubicBezTo>
                <a:cubicBezTo>
                  <a:pt x="62" y="132"/>
                  <a:pt x="60" y="118"/>
                  <a:pt x="60" y="104"/>
                </a:cubicBezTo>
                <a:close/>
                <a:moveTo>
                  <a:pt x="96" y="148"/>
                </a:moveTo>
                <a:cubicBezTo>
                  <a:pt x="96" y="191"/>
                  <a:pt x="96" y="191"/>
                  <a:pt x="96" y="191"/>
                </a:cubicBezTo>
                <a:cubicBezTo>
                  <a:pt x="85" y="188"/>
                  <a:pt x="74" y="174"/>
                  <a:pt x="67" y="152"/>
                </a:cubicBezTo>
                <a:cubicBezTo>
                  <a:pt x="76" y="149"/>
                  <a:pt x="86" y="148"/>
                  <a:pt x="96" y="148"/>
                </a:cubicBezTo>
                <a:close/>
                <a:moveTo>
                  <a:pt x="104" y="191"/>
                </a:moveTo>
                <a:cubicBezTo>
                  <a:pt x="104" y="148"/>
                  <a:pt x="104" y="148"/>
                  <a:pt x="104" y="148"/>
                </a:cubicBezTo>
                <a:cubicBezTo>
                  <a:pt x="114" y="148"/>
                  <a:pt x="123" y="149"/>
                  <a:pt x="133" y="152"/>
                </a:cubicBezTo>
                <a:cubicBezTo>
                  <a:pt x="126" y="174"/>
                  <a:pt x="115" y="188"/>
                  <a:pt x="104" y="191"/>
                </a:cubicBezTo>
                <a:close/>
                <a:moveTo>
                  <a:pt x="104" y="140"/>
                </a:moveTo>
                <a:cubicBezTo>
                  <a:pt x="104" y="104"/>
                  <a:pt x="104" y="104"/>
                  <a:pt x="104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18"/>
                  <a:pt x="138" y="132"/>
                  <a:pt x="135" y="144"/>
                </a:cubicBezTo>
                <a:cubicBezTo>
                  <a:pt x="125" y="141"/>
                  <a:pt x="115" y="140"/>
                  <a:pt x="104" y="140"/>
                </a:cubicBezTo>
                <a:close/>
                <a:moveTo>
                  <a:pt x="148" y="104"/>
                </a:moveTo>
                <a:cubicBezTo>
                  <a:pt x="192" y="104"/>
                  <a:pt x="192" y="104"/>
                  <a:pt x="192" y="104"/>
                </a:cubicBezTo>
                <a:cubicBezTo>
                  <a:pt x="191" y="124"/>
                  <a:pt x="183" y="143"/>
                  <a:pt x="171" y="158"/>
                </a:cubicBezTo>
                <a:cubicBezTo>
                  <a:pt x="162" y="153"/>
                  <a:pt x="153" y="149"/>
                  <a:pt x="143" y="146"/>
                </a:cubicBezTo>
                <a:cubicBezTo>
                  <a:pt x="146" y="133"/>
                  <a:pt x="148" y="119"/>
                  <a:pt x="148" y="104"/>
                </a:cubicBezTo>
                <a:close/>
                <a:moveTo>
                  <a:pt x="148" y="96"/>
                </a:moveTo>
                <a:cubicBezTo>
                  <a:pt x="148" y="80"/>
                  <a:pt x="146" y="66"/>
                  <a:pt x="143" y="53"/>
                </a:cubicBezTo>
                <a:cubicBezTo>
                  <a:pt x="153" y="50"/>
                  <a:pt x="162" y="46"/>
                  <a:pt x="171" y="41"/>
                </a:cubicBezTo>
                <a:cubicBezTo>
                  <a:pt x="183" y="56"/>
                  <a:pt x="191" y="75"/>
                  <a:pt x="192" y="96"/>
                </a:cubicBezTo>
                <a:lnTo>
                  <a:pt x="148" y="96"/>
                </a:lnTo>
                <a:close/>
                <a:moveTo>
                  <a:pt x="166" y="35"/>
                </a:moveTo>
                <a:cubicBezTo>
                  <a:pt x="158" y="39"/>
                  <a:pt x="149" y="43"/>
                  <a:pt x="140" y="46"/>
                </a:cubicBezTo>
                <a:cubicBezTo>
                  <a:pt x="136" y="30"/>
                  <a:pt x="129" y="18"/>
                  <a:pt x="121" y="10"/>
                </a:cubicBezTo>
                <a:cubicBezTo>
                  <a:pt x="138" y="14"/>
                  <a:pt x="154" y="23"/>
                  <a:pt x="166" y="35"/>
                </a:cubicBezTo>
                <a:close/>
                <a:moveTo>
                  <a:pt x="78" y="10"/>
                </a:moveTo>
                <a:cubicBezTo>
                  <a:pt x="71" y="18"/>
                  <a:pt x="64" y="30"/>
                  <a:pt x="59" y="45"/>
                </a:cubicBezTo>
                <a:cubicBezTo>
                  <a:pt x="51" y="43"/>
                  <a:pt x="42" y="39"/>
                  <a:pt x="34" y="35"/>
                </a:cubicBezTo>
                <a:cubicBezTo>
                  <a:pt x="46" y="23"/>
                  <a:pt x="61" y="14"/>
                  <a:pt x="78" y="10"/>
                </a:cubicBezTo>
                <a:close/>
                <a:moveTo>
                  <a:pt x="34" y="164"/>
                </a:moveTo>
                <a:cubicBezTo>
                  <a:pt x="42" y="160"/>
                  <a:pt x="51" y="156"/>
                  <a:pt x="59" y="154"/>
                </a:cubicBezTo>
                <a:cubicBezTo>
                  <a:pt x="64" y="169"/>
                  <a:pt x="71" y="181"/>
                  <a:pt x="78" y="189"/>
                </a:cubicBezTo>
                <a:cubicBezTo>
                  <a:pt x="61" y="185"/>
                  <a:pt x="46" y="176"/>
                  <a:pt x="34" y="164"/>
                </a:cubicBezTo>
                <a:close/>
                <a:moveTo>
                  <a:pt x="121" y="189"/>
                </a:moveTo>
                <a:cubicBezTo>
                  <a:pt x="129" y="181"/>
                  <a:pt x="136" y="169"/>
                  <a:pt x="140" y="154"/>
                </a:cubicBezTo>
                <a:cubicBezTo>
                  <a:pt x="149" y="156"/>
                  <a:pt x="158" y="160"/>
                  <a:pt x="166" y="164"/>
                </a:cubicBezTo>
                <a:cubicBezTo>
                  <a:pt x="154" y="176"/>
                  <a:pt x="138" y="185"/>
                  <a:pt x="121" y="189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5C5A5A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03F03E8-FF4B-4337-A7D1-5DE20B5F50AA}"/>
              </a:ext>
            </a:extLst>
          </p:cNvPr>
          <p:cNvSpPr txBox="1">
            <a:spLocks/>
          </p:cNvSpPr>
          <p:nvPr/>
        </p:nvSpPr>
        <p:spPr>
          <a:xfrm>
            <a:off x="5410199" y="1314319"/>
            <a:ext cx="6415216" cy="6058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800">
                <a:solidFill>
                  <a:schemeClr val="bg1"/>
                </a:solidFill>
                <a:latin typeface="+mn-lt"/>
                <a:ea typeface="Calibri" charset="-128"/>
                <a:cs typeface="Calibri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B22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Interested in learning more?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5B073B-2F6A-4134-91AD-2B80144C4807}"/>
              </a:ext>
            </a:extLst>
          </p:cNvPr>
          <p:cNvSpPr txBox="1"/>
          <p:nvPr/>
        </p:nvSpPr>
        <p:spPr>
          <a:xfrm>
            <a:off x="6442550" y="2654040"/>
            <a:ext cx="3730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manure@umn.edu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6F28DF-ADF6-47BC-B649-FED430462CA9}"/>
              </a:ext>
            </a:extLst>
          </p:cNvPr>
          <p:cNvSpPr txBox="1"/>
          <p:nvPr/>
        </p:nvSpPr>
        <p:spPr>
          <a:xfrm>
            <a:off x="6442550" y="3867542"/>
            <a:ext cx="4953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z.umn.edu/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ManureDB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-signup 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F51B68E-641B-4C2E-9F0A-90004B679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495" y="2726789"/>
            <a:ext cx="2045043" cy="20450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48BC92-EA01-4AE6-B713-FAB5732642C5}"/>
              </a:ext>
            </a:extLst>
          </p:cNvPr>
          <p:cNvSpPr txBox="1"/>
          <p:nvPr/>
        </p:nvSpPr>
        <p:spPr>
          <a:xfrm>
            <a:off x="6146006" y="5360466"/>
            <a:ext cx="4765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ManureDB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5C5A5A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Calibri" charset="-128"/>
              </a:rPr>
              <a:t> is supported through USDA NIFA Award 2020-67021-32465.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C5A5A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5030-7C7C-4EEA-BA1C-02276B6F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Acknowledgements</a:t>
            </a:r>
            <a:br>
              <a:rPr lang="en-US" sz="3600" dirty="0">
                <a:solidFill>
                  <a:srgbClr val="000000"/>
                </a:solidFill>
                <a:latin typeface="Avenir Next LT Pro" panose="020B05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96AD-2315-4212-984C-FCB58478F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580" y="974266"/>
            <a:ext cx="9372600" cy="39624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venir Next LT Pro" panose="020B0504020202020204" pitchFamily="34" charset="0"/>
              </a:rPr>
              <a:t>Additional Authors:</a:t>
            </a:r>
            <a:endParaRPr lang="en-US" sz="2800" b="1" dirty="0">
              <a:effectLst/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Melissa L. Wilson</a:t>
            </a: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Associate Professor, University of Minnesota</a:t>
            </a:r>
            <a:endParaRPr lang="en-US" sz="1800" dirty="0"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Erin L. Cortus</a:t>
            </a: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Associate Professor and Extension Engineer, University of Minnesota</a:t>
            </a:r>
            <a:endParaRPr lang="en-US" sz="1800" dirty="0"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Kevin Janni</a:t>
            </a: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Extension Engineer, University of Minnesota</a:t>
            </a:r>
            <a:endParaRPr lang="en-US" sz="1800" dirty="0"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Larry Gunderson</a:t>
            </a: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Pesticide &amp; Fertilizer Management, Minnesota Department of Agriculture</a:t>
            </a:r>
            <a:endParaRPr lang="en-US" sz="1800" dirty="0"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Kevin Silverstein</a:t>
            </a: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Scientific Lead RIS Informatics Analyst, University of Minnesota</a:t>
            </a:r>
            <a:endParaRPr lang="en-US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venir Next LT Pro" panose="020B0504020202020204" pitchFamily="34" charset="0"/>
              </a:rPr>
              <a:t>This work is supported by the AFRI Foundational and Applied Science Program [grant no. 2020-67021-32465] from the USDA National Institute of Food and Agriculture, the University of Minnesota College of Food, Agricultural and Natural Resource Sciences, and the Minnesota Supercomputing Institute.</a:t>
            </a:r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A730786-03DF-45AA-93BD-F884FA1BFD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66" y="4913511"/>
            <a:ext cx="1382497" cy="1371599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1025E33B-4B62-4C80-8BA1-D3EA9C008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187" y="4906540"/>
            <a:ext cx="1382497" cy="138249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8261B25-D153-4B14-BC9C-B1BBF6859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865" y="4795836"/>
            <a:ext cx="2952750" cy="147637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6998DC8-EA6F-4A86-8776-ED159C6FD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767" y="4848225"/>
            <a:ext cx="1623113" cy="1432957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CA560DD-AEDB-403B-ACF2-C22531A582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85" y="4906541"/>
            <a:ext cx="1382497" cy="13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66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s_HD-end-maroon.png" descr="/Users/ranja/Documents/5-resources/ppt/2018 ppt-with R/new/working files/graphics_HD-end-maroon.png">
            <a:extLst>
              <a:ext uri="{FF2B5EF4-FFF2-40B4-BE49-F238E27FC236}">
                <a16:creationId xmlns:a16="http://schemas.microsoft.com/office/drawing/2014/main" id="{026BFB3E-44F0-474B-965D-C067C3F59B8B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0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DD76-8CF3-E805-4F3C-23393536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7209"/>
            <a:ext cx="111252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Swine Liquid Manure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9948C-72D5-7411-3893-F48F0166C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19200"/>
            <a:ext cx="8034789" cy="48500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49BC1-DF6E-487E-9FC4-693BD1981446}"/>
              </a:ext>
            </a:extLst>
          </p:cNvPr>
          <p:cNvSpPr txBox="1"/>
          <p:nvPr/>
        </p:nvSpPr>
        <p:spPr>
          <a:xfrm>
            <a:off x="4860925" y="5073195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6BC1F-0636-4AE7-95ED-831CF794A7F6}"/>
              </a:ext>
            </a:extLst>
          </p:cNvPr>
          <p:cNvSpPr txBox="1"/>
          <p:nvPr/>
        </p:nvSpPr>
        <p:spPr>
          <a:xfrm>
            <a:off x="6477000" y="5073194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D3E40-9CE1-4670-B736-C1D4C7412AF8}"/>
              </a:ext>
            </a:extLst>
          </p:cNvPr>
          <p:cNvSpPr txBox="1"/>
          <p:nvPr/>
        </p:nvSpPr>
        <p:spPr>
          <a:xfrm>
            <a:off x="8153400" y="5073193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E277B-B863-4AF7-B049-65FBC33A9E7D}"/>
              </a:ext>
            </a:extLst>
          </p:cNvPr>
          <p:cNvSpPr txBox="1"/>
          <p:nvPr/>
        </p:nvSpPr>
        <p:spPr>
          <a:xfrm>
            <a:off x="3200400" y="5105400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3578661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F438-22FE-039E-F944-6C85ECA6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201400" cy="11430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Beef Liquid Manure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FC022-8971-3A79-F734-C9172E12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95400"/>
            <a:ext cx="7790398" cy="5064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C45BE-36B4-4527-9712-4B1810E8327A}"/>
              </a:ext>
            </a:extLst>
          </p:cNvPr>
          <p:cNvSpPr txBox="1"/>
          <p:nvPr/>
        </p:nvSpPr>
        <p:spPr>
          <a:xfrm>
            <a:off x="4860925" y="5331769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B626B-EC00-4B54-981F-FBD0F657B724}"/>
              </a:ext>
            </a:extLst>
          </p:cNvPr>
          <p:cNvSpPr txBox="1"/>
          <p:nvPr/>
        </p:nvSpPr>
        <p:spPr>
          <a:xfrm>
            <a:off x="6477000" y="5331768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06AD3-690C-4BFA-9BF3-10E873C5FD79}"/>
              </a:ext>
            </a:extLst>
          </p:cNvPr>
          <p:cNvSpPr txBox="1"/>
          <p:nvPr/>
        </p:nvSpPr>
        <p:spPr>
          <a:xfrm>
            <a:off x="8153400" y="5331767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0743D-2E1C-451E-86D9-9618E76E912E}"/>
              </a:ext>
            </a:extLst>
          </p:cNvPr>
          <p:cNvSpPr txBox="1"/>
          <p:nvPr/>
        </p:nvSpPr>
        <p:spPr>
          <a:xfrm>
            <a:off x="3200400" y="5363974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282311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D475-67D7-46C5-A291-8A9805A7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What are manure book values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B6D61-D128-4B00-A243-837CD916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0" y="1524000"/>
            <a:ext cx="6934200" cy="4495800"/>
          </a:xfrm>
        </p:spPr>
        <p:txBody>
          <a:bodyPr/>
          <a:lstStyle/>
          <a:p>
            <a:r>
              <a:rPr lang="en-US" sz="2800" dirty="0">
                <a:latin typeface="Avenir Next LT Pro" panose="020B0504020202020204" pitchFamily="34" charset="0"/>
              </a:rPr>
              <a:t>Developing manure management plans</a:t>
            </a:r>
          </a:p>
          <a:p>
            <a:pPr marL="0" indent="0">
              <a:buNone/>
            </a:pPr>
            <a:endParaRPr lang="en-US" sz="2800" dirty="0">
              <a:latin typeface="Avenir Next LT Pro" panose="020B05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</a:rPr>
              <a:t>Designing manure storages</a:t>
            </a:r>
          </a:p>
          <a:p>
            <a:pPr marL="0" indent="0">
              <a:buNone/>
            </a:pPr>
            <a:endParaRPr lang="en-US" sz="2800" dirty="0">
              <a:latin typeface="Avenir Next LT Pro" panose="020B05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</a:rPr>
              <a:t>Establishing best management practices for manure land application</a:t>
            </a:r>
          </a:p>
          <a:p>
            <a:pPr marL="0" indent="0">
              <a:buNone/>
            </a:pPr>
            <a:endParaRPr lang="en-US" sz="2800" dirty="0">
              <a:latin typeface="Avenir Next LT Pro" panose="020B0504020202020204" pitchFamily="34" charset="0"/>
            </a:endParaRPr>
          </a:p>
          <a:p>
            <a:r>
              <a:rPr lang="en-US" sz="2800" dirty="0">
                <a:latin typeface="Avenir Next LT Pro" panose="020B0504020202020204" pitchFamily="34" charset="0"/>
              </a:rPr>
              <a:t>Modeling nutrient cycling and gas emissions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2AE69A-4949-4E26-8B5B-49EA23777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01737"/>
            <a:ext cx="3124200" cy="2127263"/>
          </a:xfrm>
          <a:prstGeom prst="rect">
            <a:avLst/>
          </a:prstGeom>
        </p:spPr>
      </p:pic>
      <p:pic>
        <p:nvPicPr>
          <p:cNvPr id="5" name="Picture 4" descr="A picture containing ground, several&#10;&#10;Description automatically generated">
            <a:extLst>
              <a:ext uri="{FF2B5EF4-FFF2-40B4-BE49-F238E27FC236}">
                <a16:creationId xmlns:a16="http://schemas.microsoft.com/office/drawing/2014/main" id="{3935C0D7-1B0C-D21F-DF05-FF9A2A5EE7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10" y="37719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9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D205-A935-A0C9-10B5-B4C7B606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115824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Poultry Liquid Manure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2D0AC-3D24-B021-248C-39C9CBA6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19200"/>
            <a:ext cx="7784944" cy="506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43323-FA6B-4134-86B6-21A71948D296}"/>
              </a:ext>
            </a:extLst>
          </p:cNvPr>
          <p:cNvSpPr txBox="1"/>
          <p:nvPr/>
        </p:nvSpPr>
        <p:spPr>
          <a:xfrm>
            <a:off x="4784725" y="5257801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5B71A-EE91-40FD-B1E5-71078322C994}"/>
              </a:ext>
            </a:extLst>
          </p:cNvPr>
          <p:cNvSpPr txBox="1"/>
          <p:nvPr/>
        </p:nvSpPr>
        <p:spPr>
          <a:xfrm>
            <a:off x="6357302" y="5257799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F84F4-F7EE-4ABB-A5C9-D6F93BB72090}"/>
              </a:ext>
            </a:extLst>
          </p:cNvPr>
          <p:cNvSpPr txBox="1"/>
          <p:nvPr/>
        </p:nvSpPr>
        <p:spPr>
          <a:xfrm>
            <a:off x="7956550" y="5257799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72F3B-6DE0-409B-B0D1-56C84C4B07B7}"/>
              </a:ext>
            </a:extLst>
          </p:cNvPr>
          <p:cNvSpPr txBox="1"/>
          <p:nvPr/>
        </p:nvSpPr>
        <p:spPr>
          <a:xfrm>
            <a:off x="3124200" y="5290006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3636494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0D58-A5B1-AC69-B5EF-CB45D4AB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11277600" cy="11430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Swine Solid Manure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B0B16-0671-468B-E4E9-50F1ECAC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7955970" cy="5066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8A540-AA51-45A3-B552-B713C1A9C3EC}"/>
              </a:ext>
            </a:extLst>
          </p:cNvPr>
          <p:cNvSpPr txBox="1"/>
          <p:nvPr/>
        </p:nvSpPr>
        <p:spPr>
          <a:xfrm>
            <a:off x="5009515" y="5266011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68F7E-685F-44F6-B08A-41D6A29686A8}"/>
              </a:ext>
            </a:extLst>
          </p:cNvPr>
          <p:cNvSpPr txBox="1"/>
          <p:nvPr/>
        </p:nvSpPr>
        <p:spPr>
          <a:xfrm>
            <a:off x="6551930" y="5253332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B00D1-7FEF-4C66-A9B7-E28CBF37BB84}"/>
              </a:ext>
            </a:extLst>
          </p:cNvPr>
          <p:cNvSpPr txBox="1"/>
          <p:nvPr/>
        </p:nvSpPr>
        <p:spPr>
          <a:xfrm>
            <a:off x="8250555" y="5253332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20DAF-D4B3-4F12-B501-6B6C3ACD43F3}"/>
              </a:ext>
            </a:extLst>
          </p:cNvPr>
          <p:cNvSpPr txBox="1"/>
          <p:nvPr/>
        </p:nvSpPr>
        <p:spPr>
          <a:xfrm>
            <a:off x="3327400" y="5253333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460725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0D58-A5B1-AC69-B5EF-CB45D4AB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15062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Dairy Solid Manure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6DDEC-8F5E-7EB2-1693-33E37E20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19200"/>
            <a:ext cx="7943776" cy="5102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997CF-7F03-4B34-A230-4936098A6218}"/>
              </a:ext>
            </a:extLst>
          </p:cNvPr>
          <p:cNvSpPr txBox="1"/>
          <p:nvPr/>
        </p:nvSpPr>
        <p:spPr>
          <a:xfrm>
            <a:off x="8382000" y="5301794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3FC81-B71A-474C-BF20-14BB2CC544A6}"/>
              </a:ext>
            </a:extLst>
          </p:cNvPr>
          <p:cNvSpPr txBox="1"/>
          <p:nvPr/>
        </p:nvSpPr>
        <p:spPr>
          <a:xfrm>
            <a:off x="5089525" y="5301795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431F5-4EC0-487B-993E-76DE2C4091BF}"/>
              </a:ext>
            </a:extLst>
          </p:cNvPr>
          <p:cNvSpPr txBox="1"/>
          <p:nvPr/>
        </p:nvSpPr>
        <p:spPr>
          <a:xfrm>
            <a:off x="6705600" y="5301794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4F827-1137-436A-8F9B-1CB25980BA5A}"/>
              </a:ext>
            </a:extLst>
          </p:cNvPr>
          <p:cNvSpPr txBox="1"/>
          <p:nvPr/>
        </p:nvSpPr>
        <p:spPr>
          <a:xfrm>
            <a:off x="3429000" y="5301794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2803009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0D58-A5B1-AC69-B5EF-CB45D4AB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8204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Beef Solid Manure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035F3-0D57-4C48-9ED1-C87310593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3000"/>
            <a:ext cx="7925487" cy="5236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95B55-36D6-4D81-BFE5-40506F8E2486}"/>
              </a:ext>
            </a:extLst>
          </p:cNvPr>
          <p:cNvSpPr txBox="1"/>
          <p:nvPr/>
        </p:nvSpPr>
        <p:spPr>
          <a:xfrm>
            <a:off x="5275528" y="5253333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F5002-BF6D-400E-8DF5-F83663DDFC30}"/>
              </a:ext>
            </a:extLst>
          </p:cNvPr>
          <p:cNvSpPr txBox="1"/>
          <p:nvPr/>
        </p:nvSpPr>
        <p:spPr>
          <a:xfrm>
            <a:off x="6873875" y="5253334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E868B-2C55-43E6-9909-6852432A92AC}"/>
              </a:ext>
            </a:extLst>
          </p:cNvPr>
          <p:cNvSpPr txBox="1"/>
          <p:nvPr/>
        </p:nvSpPr>
        <p:spPr>
          <a:xfrm>
            <a:off x="8504581" y="5253333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FC9C7-5800-464E-9B69-5C05E33693BB}"/>
              </a:ext>
            </a:extLst>
          </p:cNvPr>
          <p:cNvSpPr txBox="1"/>
          <p:nvPr/>
        </p:nvSpPr>
        <p:spPr>
          <a:xfrm>
            <a:off x="3576003" y="5253333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140174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F5CD7A5-BD28-44B2-AF9C-2482FBFE4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136411"/>
              </p:ext>
            </p:extLst>
          </p:nvPr>
        </p:nvGraphicFramePr>
        <p:xfrm>
          <a:off x="3048000" y="1904807"/>
          <a:ext cx="6096000" cy="17449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29328272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4611388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9316207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16970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8286466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Liquid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Total 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NH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4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-N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8689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686653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89260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venir Next LT Pro" panose="020B0504020202020204" pitchFamily="34" charset="0"/>
                        </a:rPr>
                        <a:t>Beef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4597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011249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6B5684-FCEF-4B53-A5D4-3BE9F792B02C}"/>
              </a:ext>
            </a:extLst>
          </p:cNvPr>
          <p:cNvSpPr txBox="1"/>
          <p:nvPr/>
        </p:nvSpPr>
        <p:spPr>
          <a:xfrm>
            <a:off x="3086100" y="145341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Avenir Next LT Pro" panose="020B0504020202020204" pitchFamily="34" charset="0"/>
              </a:rPr>
              <a:t>Liquid Manure </a:t>
            </a:r>
            <a:r>
              <a:rPr lang="en-US" sz="2200" dirty="0">
                <a:latin typeface="Avenir Next LT Pro" panose="020B0504020202020204" pitchFamily="34" charset="0"/>
              </a:rPr>
              <a:t>sample trends 2012-2021 compared to MWPS/ASABE manure book values. 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		(+) = trending higher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		(o) = no change/conflicting samples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 		(-) = trending lower  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80DDABE4-3CBF-49ED-A013-767E0541D5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44734"/>
            <a:ext cx="2819400" cy="2114550"/>
          </a:xfrm>
          <a:prstGeom prst="rect">
            <a:avLst/>
          </a:prstGeom>
        </p:spPr>
      </p:pic>
      <p:pic>
        <p:nvPicPr>
          <p:cNvPr id="9" name="Picture 8" descr="A picture containing ground, stone, dirty, curb&#10;&#10;Description automatically generated">
            <a:extLst>
              <a:ext uri="{FF2B5EF4-FFF2-40B4-BE49-F238E27FC236}">
                <a16:creationId xmlns:a16="http://schemas.microsoft.com/office/drawing/2014/main" id="{7A67C3F0-C1DD-4562-8454-1A0EAB339A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14650" y="4044759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66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65D6-0C5B-4CD3-8A24-8D0134B7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Dairy Liquid N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86B154-F58C-4D92-9256-13F61912C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80054"/>
              </p:ext>
            </p:extLst>
          </p:nvPr>
        </p:nvGraphicFramePr>
        <p:xfrm>
          <a:off x="5029200" y="1474381"/>
          <a:ext cx="5257800" cy="4267200"/>
        </p:xfrm>
        <a:graphic>
          <a:graphicData uri="http://schemas.openxmlformats.org/drawingml/2006/table">
            <a:tbl>
              <a:tblPr/>
              <a:tblGrid>
                <a:gridCol w="3547739">
                  <a:extLst>
                    <a:ext uri="{9D8B030D-6E8A-4147-A177-3AD203B41FA5}">
                      <a16:colId xmlns:a16="http://schemas.microsoft.com/office/drawing/2014/main" val="4068557826"/>
                    </a:ext>
                  </a:extLst>
                </a:gridCol>
                <a:gridCol w="1710061">
                  <a:extLst>
                    <a:ext uri="{9D8B030D-6E8A-4147-A177-3AD203B41FA5}">
                      <a16:colId xmlns:a16="http://schemas.microsoft.com/office/drawing/2014/main" val="1830554445"/>
                    </a:ext>
                  </a:extLst>
                </a:gridCol>
              </a:tblGrid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Total 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56375"/>
                  </a:ext>
                </a:extLst>
              </a:tr>
              <a:tr h="498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886574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Cow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938105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Heifer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584038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Calf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773151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Herd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04743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388466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lagoon effluent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942474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slurry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39860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157606"/>
                  </a:ext>
                </a:extLst>
              </a:tr>
              <a:tr h="249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355152"/>
                  </a:ext>
                </a:extLst>
              </a:tr>
              <a:tr h="273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808966"/>
                  </a:ext>
                </a:extLst>
              </a:tr>
              <a:tr h="249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535002"/>
                  </a:ext>
                </a:extLst>
              </a:tr>
            </a:tbl>
          </a:graphicData>
        </a:graphic>
      </p:graphicFrame>
      <p:pic>
        <p:nvPicPr>
          <p:cNvPr id="5" name="Picture 4" descr="A group of cows in a barn&#10;&#10;Description automatically generated with low confidence">
            <a:extLst>
              <a:ext uri="{FF2B5EF4-FFF2-40B4-BE49-F238E27FC236}">
                <a16:creationId xmlns:a16="http://schemas.microsoft.com/office/drawing/2014/main" id="{2AEEF735-ADE3-4B9D-81C3-DD3D4FA7B6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69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1759-38E0-4917-B835-63B7E8F6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Dairy Liquid P 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6DCB36-4F4F-4D42-AB57-80683D50C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539304"/>
              </p:ext>
            </p:extLst>
          </p:nvPr>
        </p:nvGraphicFramePr>
        <p:xfrm>
          <a:off x="5943600" y="1407042"/>
          <a:ext cx="3886200" cy="4572000"/>
        </p:xfrm>
        <a:graphic>
          <a:graphicData uri="http://schemas.openxmlformats.org/drawingml/2006/table">
            <a:tbl>
              <a:tblPr/>
              <a:tblGrid>
                <a:gridCol w="2690446">
                  <a:extLst>
                    <a:ext uri="{9D8B030D-6E8A-4147-A177-3AD203B41FA5}">
                      <a16:colId xmlns:a16="http://schemas.microsoft.com/office/drawing/2014/main" val="593283442"/>
                    </a:ext>
                  </a:extLst>
                </a:gridCol>
                <a:gridCol w="1195754">
                  <a:extLst>
                    <a:ext uri="{9D8B030D-6E8A-4147-A177-3AD203B41FA5}">
                      <a16:colId xmlns:a16="http://schemas.microsoft.com/office/drawing/2014/main" val="2049930940"/>
                    </a:ext>
                  </a:extLst>
                </a:gridCol>
              </a:tblGrid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951042"/>
                  </a:ext>
                </a:extLst>
              </a:tr>
              <a:tr h="701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87699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Cow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395538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Heifer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96487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Calf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748261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Herd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46471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964807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lagoon effluent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36741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 slurry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09214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885883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071485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751878"/>
                  </a:ext>
                </a:extLst>
              </a:tr>
              <a:tr h="2286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025640"/>
                  </a:ext>
                </a:extLst>
              </a:tr>
            </a:tbl>
          </a:graphicData>
        </a:graphic>
      </p:graphicFrame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30DAF4D6-2541-41CC-81E3-6B9AE8B965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632" y="1407042"/>
            <a:ext cx="3516719" cy="46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2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23189-E851-4034-88EE-B0804EEE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838200"/>
            <a:ext cx="3124200" cy="1143000"/>
          </a:xfrm>
        </p:spPr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Swine Liquid 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3F8C31-83AF-41D5-9BC3-EB2FB0D0F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10442"/>
              </p:ext>
            </p:extLst>
          </p:nvPr>
        </p:nvGraphicFramePr>
        <p:xfrm>
          <a:off x="6629400" y="152401"/>
          <a:ext cx="3810000" cy="5917818"/>
        </p:xfrm>
        <a:graphic>
          <a:graphicData uri="http://schemas.openxmlformats.org/drawingml/2006/table">
            <a:tbl>
              <a:tblPr/>
              <a:tblGrid>
                <a:gridCol w="2485393">
                  <a:extLst>
                    <a:ext uri="{9D8B030D-6E8A-4147-A177-3AD203B41FA5}">
                      <a16:colId xmlns:a16="http://schemas.microsoft.com/office/drawing/2014/main" val="3365970490"/>
                    </a:ext>
                  </a:extLst>
                </a:gridCol>
                <a:gridCol w="1324607">
                  <a:extLst>
                    <a:ext uri="{9D8B030D-6E8A-4147-A177-3AD203B41FA5}">
                      <a16:colId xmlns:a16="http://schemas.microsoft.com/office/drawing/2014/main" val="2205273545"/>
                    </a:ext>
                  </a:extLst>
                </a:gridCol>
              </a:tblGrid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976647"/>
                  </a:ext>
                </a:extLst>
              </a:tr>
              <a:tr h="379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300356"/>
                  </a:ext>
                </a:extLst>
              </a:tr>
              <a:tr h="5286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6144"/>
                  </a:ext>
                </a:extLst>
              </a:tr>
              <a:tr h="5286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Nursery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227765"/>
                  </a:ext>
                </a:extLst>
              </a:tr>
              <a:tr h="3875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(deep pit)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70373"/>
                  </a:ext>
                </a:extLst>
              </a:tr>
              <a:tr h="5286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(wet/dry feeder)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37310"/>
                  </a:ext>
                </a:extLst>
              </a:tr>
              <a:tr h="422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(earthen pit)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724866"/>
                  </a:ext>
                </a:extLst>
              </a:tr>
              <a:tr h="317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Breeding-Gestation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20685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Farrow-Finish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46923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Farrow-Feeder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35033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446335"/>
                  </a:ext>
                </a:extLst>
              </a:tr>
              <a:tr h="379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Finisher, slurry, wet-dry feeders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48999"/>
                  </a:ext>
                </a:extLst>
              </a:tr>
              <a:tr h="379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slurry storage -dry feeders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051674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flush building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70359"/>
                  </a:ext>
                </a:extLst>
              </a:tr>
              <a:tr h="211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agitated solids and water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484446"/>
                  </a:ext>
                </a:extLst>
              </a:tr>
              <a:tr h="211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lagoon surface water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387696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lagoon sludge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66722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6CF510-41F3-45A3-B0D5-B31BC4830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10084"/>
              </p:ext>
            </p:extLst>
          </p:nvPr>
        </p:nvGraphicFramePr>
        <p:xfrm>
          <a:off x="2133600" y="2514600"/>
          <a:ext cx="4038600" cy="2560320"/>
        </p:xfrm>
        <a:graphic>
          <a:graphicData uri="http://schemas.openxmlformats.org/drawingml/2006/table">
            <a:tbl>
              <a:tblPr/>
              <a:tblGrid>
                <a:gridCol w="2891542">
                  <a:extLst>
                    <a:ext uri="{9D8B030D-6E8A-4147-A177-3AD203B41FA5}">
                      <a16:colId xmlns:a16="http://schemas.microsoft.com/office/drawing/2014/main" val="331877144"/>
                    </a:ext>
                  </a:extLst>
                </a:gridCol>
                <a:gridCol w="1147058">
                  <a:extLst>
                    <a:ext uri="{9D8B030D-6E8A-4147-A177-3AD203B41FA5}">
                      <a16:colId xmlns:a16="http://schemas.microsoft.com/office/drawing/2014/main" val="3048593483"/>
                    </a:ext>
                  </a:extLst>
                </a:gridCol>
              </a:tblGrid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sz="2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5559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460528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576494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58229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656899"/>
                  </a:ext>
                </a:extLst>
              </a:tr>
              <a:tr h="2506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760755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SE lab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626076"/>
                  </a:ext>
                </a:extLst>
              </a:tr>
              <a:tr h="1897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Swine-lagoon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0.71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260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58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B2C2-188A-4DE6-90F6-8C21266A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33400"/>
            <a:ext cx="4648200" cy="1143000"/>
          </a:xfrm>
        </p:spPr>
        <p:txBody>
          <a:bodyPr/>
          <a:lstStyle/>
          <a:p>
            <a:pPr algn="ctr"/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Swine Liquid K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69B993-BAA5-4242-9302-DD94B8818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254110"/>
              </p:ext>
            </p:extLst>
          </p:nvPr>
        </p:nvGraphicFramePr>
        <p:xfrm>
          <a:off x="6715812" y="381001"/>
          <a:ext cx="3810000" cy="5644461"/>
        </p:xfrm>
        <a:graphic>
          <a:graphicData uri="http://schemas.openxmlformats.org/drawingml/2006/table">
            <a:tbl>
              <a:tblPr/>
              <a:tblGrid>
                <a:gridCol w="2727870">
                  <a:extLst>
                    <a:ext uri="{9D8B030D-6E8A-4147-A177-3AD203B41FA5}">
                      <a16:colId xmlns:a16="http://schemas.microsoft.com/office/drawing/2014/main" val="3446490575"/>
                    </a:ext>
                  </a:extLst>
                </a:gridCol>
                <a:gridCol w="1082130">
                  <a:extLst>
                    <a:ext uri="{9D8B030D-6E8A-4147-A177-3AD203B41FA5}">
                      <a16:colId xmlns:a16="http://schemas.microsoft.com/office/drawing/2014/main" val="3590635699"/>
                    </a:ext>
                  </a:extLst>
                </a:gridCol>
              </a:tblGrid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82938"/>
                  </a:ext>
                </a:extLst>
              </a:tr>
              <a:tr h="307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41876"/>
                  </a:ext>
                </a:extLst>
              </a:tr>
              <a:tr h="531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878891"/>
                  </a:ext>
                </a:extLst>
              </a:tr>
              <a:tr h="531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Nursery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713286"/>
                  </a:ext>
                </a:extLst>
              </a:tr>
              <a:tr h="3188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(deep pit)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927108"/>
                  </a:ext>
                </a:extLst>
              </a:tr>
              <a:tr h="531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(wet/dry feeder)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68059"/>
                  </a:ext>
                </a:extLst>
              </a:tr>
              <a:tr h="425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(earthen pit)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37329"/>
                  </a:ext>
                </a:extLst>
              </a:tr>
              <a:tr h="3188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Breeding-Gestation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024171"/>
                  </a:ext>
                </a:extLst>
              </a:tr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Farrow-Finish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800525"/>
                  </a:ext>
                </a:extLst>
              </a:tr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Farrow-Feeder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46791"/>
                  </a:ext>
                </a:extLst>
              </a:tr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517608"/>
                  </a:ext>
                </a:extLst>
              </a:tr>
              <a:tr h="212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Finisher, slurry, wet-dry feeders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802591"/>
                  </a:ext>
                </a:extLst>
              </a:tr>
              <a:tr h="212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slurry storage -dry feeders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272354"/>
                  </a:ext>
                </a:extLst>
              </a:tr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flush building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106871"/>
                  </a:ext>
                </a:extLst>
              </a:tr>
              <a:tr h="212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agitated solids and water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591189"/>
                  </a:ext>
                </a:extLst>
              </a:tr>
              <a:tr h="212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lagoon surface water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060226"/>
                  </a:ext>
                </a:extLst>
              </a:tr>
              <a:tr h="10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lagoon sludge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78751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F25C26-322A-49A9-81F3-E8D6E0094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95218"/>
              </p:ext>
            </p:extLst>
          </p:nvPr>
        </p:nvGraphicFramePr>
        <p:xfrm>
          <a:off x="2133600" y="2286000"/>
          <a:ext cx="4343400" cy="2560320"/>
        </p:xfrm>
        <a:graphic>
          <a:graphicData uri="http://schemas.openxmlformats.org/drawingml/2006/table">
            <a:tbl>
              <a:tblPr/>
              <a:tblGrid>
                <a:gridCol w="3109771">
                  <a:extLst>
                    <a:ext uri="{9D8B030D-6E8A-4147-A177-3AD203B41FA5}">
                      <a16:colId xmlns:a16="http://schemas.microsoft.com/office/drawing/2014/main" val="3429035362"/>
                    </a:ext>
                  </a:extLst>
                </a:gridCol>
                <a:gridCol w="1233629">
                  <a:extLst>
                    <a:ext uri="{9D8B030D-6E8A-4147-A177-3AD203B41FA5}">
                      <a16:colId xmlns:a16="http://schemas.microsoft.com/office/drawing/2014/main" val="355974023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614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578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643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3206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68981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39296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SE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1010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Swine-lagoon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1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099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26E-2EFA-4360-A372-A058082A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Poultry Liquid P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AA3A16-5D89-498C-AA6D-EA0703227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51465"/>
              </p:ext>
            </p:extLst>
          </p:nvPr>
        </p:nvGraphicFramePr>
        <p:xfrm>
          <a:off x="5867400" y="1600200"/>
          <a:ext cx="3886200" cy="3352800"/>
        </p:xfrm>
        <a:graphic>
          <a:graphicData uri="http://schemas.openxmlformats.org/drawingml/2006/table">
            <a:tbl>
              <a:tblPr/>
              <a:tblGrid>
                <a:gridCol w="2473037">
                  <a:extLst>
                    <a:ext uri="{9D8B030D-6E8A-4147-A177-3AD203B41FA5}">
                      <a16:colId xmlns:a16="http://schemas.microsoft.com/office/drawing/2014/main" val="3079628461"/>
                    </a:ext>
                  </a:extLst>
                </a:gridCol>
                <a:gridCol w="1413163">
                  <a:extLst>
                    <a:ext uri="{9D8B030D-6E8A-4147-A177-3AD203B41FA5}">
                      <a16:colId xmlns:a16="http://schemas.microsoft.com/office/drawing/2014/main" val="284338772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98915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3709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Broilers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202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540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Layers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3797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Tom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6129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Hen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3111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562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909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EC07DB6-2F3E-4A6D-ACBD-768ADD99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192" y="2209800"/>
            <a:ext cx="321528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32E4-EE31-44CD-988E-B971A116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Preliminary Lab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2A6F0-F14A-45E6-B6F1-66AE4CFC6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99" y="1569777"/>
            <a:ext cx="4876801" cy="3962400"/>
          </a:xfrm>
        </p:spPr>
        <p:txBody>
          <a:bodyPr/>
          <a:lstStyle/>
          <a:p>
            <a:r>
              <a:rPr lang="en-US" sz="2400" dirty="0">
                <a:latin typeface="Avenir Next LT Pro" panose="020B0504020202020204" pitchFamily="34" charset="0"/>
              </a:rPr>
              <a:t>Three Midwestern laboratories</a:t>
            </a:r>
          </a:p>
          <a:p>
            <a:pPr lvl="1"/>
            <a:r>
              <a:rPr lang="en-US" dirty="0">
                <a:latin typeface="Avenir Next LT Pro" panose="020B0504020202020204" pitchFamily="34" charset="0"/>
              </a:rPr>
              <a:t>Over 80,000 samples!</a:t>
            </a:r>
          </a:p>
          <a:p>
            <a:r>
              <a:rPr lang="en-US" sz="2400" dirty="0">
                <a:latin typeface="Avenir Next LT Pro" panose="020B0504020202020204" pitchFamily="34" charset="0"/>
              </a:rPr>
              <a:t>Samples from 2012-2021</a:t>
            </a:r>
          </a:p>
          <a:p>
            <a:r>
              <a:rPr lang="en-US" sz="2400" dirty="0">
                <a:latin typeface="Avenir Next LT Pro" panose="020B0504020202020204" pitchFamily="34" charset="0"/>
              </a:rPr>
              <a:t>Sorted between liquid and solid</a:t>
            </a:r>
          </a:p>
          <a:p>
            <a:r>
              <a:rPr lang="en-US" sz="2400" dirty="0">
                <a:latin typeface="Avenir Next LT Pro" panose="020B0504020202020204" pitchFamily="34" charset="0"/>
              </a:rPr>
              <a:t>Divided into four main </a:t>
            </a:r>
          </a:p>
          <a:p>
            <a:pPr marL="0" indent="0">
              <a:buNone/>
            </a:pPr>
            <a:r>
              <a:rPr lang="en-US" sz="2400" dirty="0">
                <a:latin typeface="Avenir Next LT Pro" panose="020B0504020202020204" pitchFamily="34" charset="0"/>
              </a:rPr>
              <a:t>    livestock groups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Beef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Dairy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Poultry</a:t>
            </a:r>
          </a:p>
          <a:p>
            <a:pPr lvl="1"/>
            <a:r>
              <a:rPr lang="en-US" sz="2400" dirty="0">
                <a:latin typeface="Avenir Next LT Pro" panose="020B0504020202020204" pitchFamily="34" charset="0"/>
              </a:rPr>
              <a:t>Swine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E6520-1662-45B8-B639-9F4366A0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041546"/>
            <a:ext cx="2598084" cy="176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CEFC3-829C-4F8F-AB9E-92373719F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545" y="1783022"/>
            <a:ext cx="2587270" cy="172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1DDFB-0538-47BD-9D12-89BCA4B2E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770453"/>
            <a:ext cx="2598084" cy="1734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71440-87CE-4441-A38D-F9721FC07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545" y="4041546"/>
            <a:ext cx="2587270" cy="176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11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47AD-DD49-420F-AC44-E6B5E72F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Poultry Liquid K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F6569F-F430-403A-84E1-6FF76FFAA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90784"/>
              </p:ext>
            </p:extLst>
          </p:nvPr>
        </p:nvGraphicFramePr>
        <p:xfrm>
          <a:off x="4114800" y="1752600"/>
          <a:ext cx="3962400" cy="3352800"/>
        </p:xfrm>
        <a:graphic>
          <a:graphicData uri="http://schemas.openxmlformats.org/drawingml/2006/table">
            <a:tbl>
              <a:tblPr/>
              <a:tblGrid>
                <a:gridCol w="2521527">
                  <a:extLst>
                    <a:ext uri="{9D8B030D-6E8A-4147-A177-3AD203B41FA5}">
                      <a16:colId xmlns:a16="http://schemas.microsoft.com/office/drawing/2014/main" val="880762117"/>
                    </a:ext>
                  </a:extLst>
                </a:gridCol>
                <a:gridCol w="1440873">
                  <a:extLst>
                    <a:ext uri="{9D8B030D-6E8A-4147-A177-3AD203B41FA5}">
                      <a16:colId xmlns:a16="http://schemas.microsoft.com/office/drawing/2014/main" val="4079847578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425384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lbs/1000 gal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1284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Broilers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242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717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Layers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930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Tom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1521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Hen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723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534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7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9515-B4C3-4347-A476-711484E9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Future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5E56E-3967-42E5-A30D-89250E34E3BE}"/>
              </a:ext>
            </a:extLst>
          </p:cNvPr>
          <p:cNvSpPr txBox="1"/>
          <p:nvPr/>
        </p:nvSpPr>
        <p:spPr>
          <a:xfrm>
            <a:off x="1905000" y="1584519"/>
            <a:ext cx="8229600" cy="42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Standardize fields for the future incoming samples</a:t>
            </a:r>
          </a:p>
          <a:p>
            <a:pPr marL="600154" lvl="2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Location, manure type, agitation, species, bedding, storage type, and analytical method</a:t>
            </a:r>
          </a:p>
          <a:p>
            <a:pPr marL="0" lvl="1" eaLnBrk="1" hangingPunct="1">
              <a:spcBef>
                <a:spcPct val="20000"/>
              </a:spcBef>
              <a:buClr>
                <a:srgbClr val="7A0019"/>
              </a:buClr>
            </a:pPr>
            <a:endParaRPr lang="en-US" sz="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Create a unit conversion mechanism for data uploads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Recruit more laboratories to participate in the ManureDB project</a:t>
            </a: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Compare and analyze more data, especially more detailed data for each species </a:t>
            </a:r>
          </a:p>
          <a:p>
            <a:pPr eaLnBrk="1" hangingPunct="1">
              <a:spcBef>
                <a:spcPct val="20000"/>
              </a:spcBef>
              <a:buClr>
                <a:srgbClr val="7A0019"/>
              </a:buClr>
            </a:pPr>
            <a:endParaRPr lang="en-US" sz="8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  <a:p>
            <a:pPr marL="257209" indent="-257209" eaLnBrk="1" hangingPunct="1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595959"/>
                </a:solidFill>
                <a:latin typeface="Avenir Next LT Pro" panose="020B0504020202020204" pitchFamily="34" charset="0"/>
              </a:rPr>
              <a:t>Design ManureDB with statistical and data visualization features for future public use  </a:t>
            </a:r>
          </a:p>
        </p:txBody>
      </p:sp>
    </p:spTree>
    <p:extLst>
      <p:ext uri="{BB962C8B-B14F-4D97-AF65-F5344CB8AC3E}">
        <p14:creationId xmlns:p14="http://schemas.microsoft.com/office/powerpoint/2010/main" val="217561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0EBB39-785E-4EFC-9041-9B050DDBD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3966"/>
              </p:ext>
            </p:extLst>
          </p:nvPr>
        </p:nvGraphicFramePr>
        <p:xfrm>
          <a:off x="3124200" y="1793787"/>
          <a:ext cx="6096000" cy="1805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41637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147504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261525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615438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97057293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Total 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NH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4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-N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56828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369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venir Next LT Pro" panose="020B0504020202020204" pitchFamily="34" charset="0"/>
                        </a:rPr>
                        <a:t>Dairy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90950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venir Next LT Pro" panose="020B0504020202020204" pitchFamily="34" charset="0"/>
                        </a:rPr>
                        <a:t>Beef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55666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venir Next LT Pro" panose="020B0504020202020204" pitchFamily="34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67024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9027D16-CA64-448F-AC05-0C6DFA046923}"/>
              </a:ext>
            </a:extLst>
          </p:cNvPr>
          <p:cNvSpPr txBox="1"/>
          <p:nvPr/>
        </p:nvSpPr>
        <p:spPr>
          <a:xfrm>
            <a:off x="3276600" y="82716"/>
            <a:ext cx="61722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Avenir Next LT Pro" panose="020B0504020202020204" pitchFamily="34" charset="0"/>
              </a:rPr>
              <a:t>Solid manure </a:t>
            </a:r>
            <a:r>
              <a:rPr lang="en-US" sz="2200" dirty="0">
                <a:latin typeface="Avenir Next LT Pro" panose="020B0504020202020204" pitchFamily="34" charset="0"/>
              </a:rPr>
              <a:t>sample trends 2012-2021 compared to MWPS/ASABE manure book values. 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		(+) = trending higher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		(o) = no change/conflicting samples</a:t>
            </a:r>
          </a:p>
          <a:p>
            <a:r>
              <a:rPr lang="en-US" sz="1200" dirty="0">
                <a:latin typeface="Avenir Next LT Pro" panose="020B0504020202020204" pitchFamily="34" charset="0"/>
              </a:rPr>
              <a:t>		(-) = trending lower  </a:t>
            </a:r>
          </a:p>
        </p:txBody>
      </p:sp>
      <p:pic>
        <p:nvPicPr>
          <p:cNvPr id="6" name="Picture 5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83370DB9-A55F-4811-B7E6-5C87F53F35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684091"/>
            <a:ext cx="3251200" cy="2438400"/>
          </a:xfrm>
          <a:prstGeom prst="rect">
            <a:avLst/>
          </a:prstGeom>
        </p:spPr>
      </p:pic>
      <p:pic>
        <p:nvPicPr>
          <p:cNvPr id="8" name="Picture 7" descr="A picture containing outdoor, sky, ground, rocky&#10;&#10;Description automatically generated">
            <a:extLst>
              <a:ext uri="{FF2B5EF4-FFF2-40B4-BE49-F238E27FC236}">
                <a16:creationId xmlns:a16="http://schemas.microsoft.com/office/drawing/2014/main" id="{E502F594-093E-4031-B495-9D7EADB8A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3697885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58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FE03-932C-4609-875F-D799F0A3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Poultry Solid K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65441B-057A-476A-9F5F-747E99106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02063"/>
              </p:ext>
            </p:extLst>
          </p:nvPr>
        </p:nvGraphicFramePr>
        <p:xfrm>
          <a:off x="3505200" y="1371600"/>
          <a:ext cx="4953000" cy="4761230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9700487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1865293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18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71375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lbs/ton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3731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Broilers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6323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7937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Layers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430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Tom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660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Hen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582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00129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Leghorn 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3147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Leghorn Hen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7908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Broiler Litter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6246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Turkey Litter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1731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8860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69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76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884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0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22AB-EE55-4E02-B8EE-622A890D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Swine Solid N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F118C-BA9B-47DD-982D-1FBF43320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14695"/>
              </p:ext>
            </p:extLst>
          </p:nvPr>
        </p:nvGraphicFramePr>
        <p:xfrm>
          <a:off x="5943600" y="1430079"/>
          <a:ext cx="4267200" cy="4267200"/>
        </p:xfrm>
        <a:graphic>
          <a:graphicData uri="http://schemas.openxmlformats.org/drawingml/2006/table">
            <a:tbl>
              <a:tblPr/>
              <a:tblGrid>
                <a:gridCol w="2954215">
                  <a:extLst>
                    <a:ext uri="{9D8B030D-6E8A-4147-A177-3AD203B41FA5}">
                      <a16:colId xmlns:a16="http://schemas.microsoft.com/office/drawing/2014/main" val="2844740362"/>
                    </a:ext>
                  </a:extLst>
                </a:gridCol>
                <a:gridCol w="1312985">
                  <a:extLst>
                    <a:ext uri="{9D8B030D-6E8A-4147-A177-3AD203B41FA5}">
                      <a16:colId xmlns:a16="http://schemas.microsoft.com/office/drawing/2014/main" val="85996512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Total 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06386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lbs/ton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4240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7237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Nursery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408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81615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Breeding-Gestation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532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Feeder Pig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8529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Farrow-Finish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989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5408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01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0234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01511"/>
                  </a:ext>
                </a:extLst>
              </a:tr>
            </a:tbl>
          </a:graphicData>
        </a:graphic>
      </p:graphicFrame>
      <p:pic>
        <p:nvPicPr>
          <p:cNvPr id="5" name="Picture 4" descr="A group of pigs in a cage&#10;&#10;Description automatically generated with medium confidence">
            <a:extLst>
              <a:ext uri="{FF2B5EF4-FFF2-40B4-BE49-F238E27FC236}">
                <a16:creationId xmlns:a16="http://schemas.microsoft.com/office/drawing/2014/main" id="{F575D9D5-0B4D-4913-AB8D-76A4F804C3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124075"/>
            <a:ext cx="34798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9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337E-0D2C-4234-A83D-C538E2A0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Swine Solid P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26023A-FB72-4405-AA9E-60044BC04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14480"/>
              </p:ext>
            </p:extLst>
          </p:nvPr>
        </p:nvGraphicFramePr>
        <p:xfrm>
          <a:off x="3848100" y="1676400"/>
          <a:ext cx="4495800" cy="4083050"/>
        </p:xfrm>
        <a:graphic>
          <a:graphicData uri="http://schemas.openxmlformats.org/drawingml/2006/table">
            <a:tbl>
              <a:tblPr/>
              <a:tblGrid>
                <a:gridCol w="3112477">
                  <a:extLst>
                    <a:ext uri="{9D8B030D-6E8A-4147-A177-3AD203B41FA5}">
                      <a16:colId xmlns:a16="http://schemas.microsoft.com/office/drawing/2014/main" val="4241949484"/>
                    </a:ext>
                  </a:extLst>
                </a:gridCol>
                <a:gridCol w="1383323">
                  <a:extLst>
                    <a:ext uri="{9D8B030D-6E8A-4147-A177-3AD203B41FA5}">
                      <a16:colId xmlns:a16="http://schemas.microsoft.com/office/drawing/2014/main" val="21587989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98300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lbs/ton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3989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9098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Nursery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484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81961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Breeding-Gestation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3133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Feeder Pig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373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Farrow-Finish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0809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7773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3557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4549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00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805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11CA-0048-42D9-A5D5-296F84DF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Swine Solid K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D053C6-E958-49D7-B36B-905579091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10635"/>
              </p:ext>
            </p:extLst>
          </p:nvPr>
        </p:nvGraphicFramePr>
        <p:xfrm>
          <a:off x="6096000" y="1295400"/>
          <a:ext cx="3733800" cy="4572000"/>
        </p:xfrm>
        <a:graphic>
          <a:graphicData uri="http://schemas.openxmlformats.org/drawingml/2006/table">
            <a:tbl>
              <a:tblPr/>
              <a:tblGrid>
                <a:gridCol w="2584938">
                  <a:extLst>
                    <a:ext uri="{9D8B030D-6E8A-4147-A177-3AD203B41FA5}">
                      <a16:colId xmlns:a16="http://schemas.microsoft.com/office/drawing/2014/main" val="4290411298"/>
                    </a:ext>
                  </a:extLst>
                </a:gridCol>
                <a:gridCol w="1148862">
                  <a:extLst>
                    <a:ext uri="{9D8B030D-6E8A-4147-A177-3AD203B41FA5}">
                      <a16:colId xmlns:a16="http://schemas.microsoft.com/office/drawing/2014/main" val="2970599136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K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078097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lbs/ton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8145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545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Nursery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266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Grow-Finish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55394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Breeding-Gestation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797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Feeder Pig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78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 Farrow-Finish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7515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2407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4087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8226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Swine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051345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CB574225-87FD-4D81-B0DC-ED5E9B92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97100"/>
            <a:ext cx="36576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9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8A1A-DE29-4D3E-9A2D-7414E17A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Poultry Solid N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6DF1E6-1BDA-4023-B8D0-5D6C2D869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44432"/>
              </p:ext>
            </p:extLst>
          </p:nvPr>
        </p:nvGraphicFramePr>
        <p:xfrm>
          <a:off x="4533900" y="1452514"/>
          <a:ext cx="3124200" cy="4554019"/>
        </p:xfrm>
        <a:graphic>
          <a:graphicData uri="http://schemas.openxmlformats.org/drawingml/2006/table">
            <a:tbl>
              <a:tblPr/>
              <a:tblGrid>
                <a:gridCol w="2162908">
                  <a:extLst>
                    <a:ext uri="{9D8B030D-6E8A-4147-A177-3AD203B41FA5}">
                      <a16:colId xmlns:a16="http://schemas.microsoft.com/office/drawing/2014/main" val="3220121741"/>
                    </a:ext>
                  </a:extLst>
                </a:gridCol>
                <a:gridCol w="961292">
                  <a:extLst>
                    <a:ext uri="{9D8B030D-6E8A-4147-A177-3AD203B41FA5}">
                      <a16:colId xmlns:a16="http://schemas.microsoft.com/office/drawing/2014/main" val="1586101762"/>
                    </a:ext>
                  </a:extLst>
                </a:gridCol>
              </a:tblGrid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Livestock 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Total 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455355"/>
                  </a:ext>
                </a:extLst>
              </a:tr>
              <a:tr h="6131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MWPS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lbs/ton of manure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504612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Broilers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850606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21828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Layers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071004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Tom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636854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Hen Turkeys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860917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ASABE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464163"/>
                  </a:ext>
                </a:extLst>
              </a:tr>
              <a:tr h="408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Leghorn Pullets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58489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Leghorn Hen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90725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Broiler Litter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32914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 Turkey Litter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08452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 Midwest labs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451565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03322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 East lab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597884"/>
                  </a:ext>
                </a:extLst>
              </a:tr>
              <a:tr h="204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Poultry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785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3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DD76-8CF3-E805-4F3C-23393536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118872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Dairy Liquid Manure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8D1A4-F227-C6FE-C26B-C7F2E4A5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95400"/>
            <a:ext cx="7618833" cy="481631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228EB-4496-44D0-8FFA-1EAE9F9E79AA}"/>
              </a:ext>
            </a:extLst>
          </p:cNvPr>
          <p:cNvSpPr txBox="1"/>
          <p:nvPr/>
        </p:nvSpPr>
        <p:spPr>
          <a:xfrm>
            <a:off x="5008880" y="5092243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FCAA5-AFBB-46F3-9870-928155BD1089}"/>
              </a:ext>
            </a:extLst>
          </p:cNvPr>
          <p:cNvSpPr txBox="1"/>
          <p:nvPr/>
        </p:nvSpPr>
        <p:spPr>
          <a:xfrm>
            <a:off x="6501447" y="5090755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4333F-D0A1-4751-8ACF-4D8B61636450}"/>
              </a:ext>
            </a:extLst>
          </p:cNvPr>
          <p:cNvSpPr txBox="1"/>
          <p:nvPr/>
        </p:nvSpPr>
        <p:spPr>
          <a:xfrm>
            <a:off x="8108950" y="5092243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5C7C4-2355-494A-842F-5E4589537A89}"/>
              </a:ext>
            </a:extLst>
          </p:cNvPr>
          <p:cNvSpPr txBox="1"/>
          <p:nvPr/>
        </p:nvSpPr>
        <p:spPr>
          <a:xfrm>
            <a:off x="3357563" y="5108555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164225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A073-1829-868E-F01E-1F20FE3F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143000"/>
          </a:xfrm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latin typeface="Avenir Next LT Pro" panose="020B0504020202020204" pitchFamily="34" charset="0"/>
              </a:rPr>
              <a:t>Comparing MWPS to 3 Labs - Poultry Solid Manure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F4200-2953-A8AA-F3DA-81D277264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7239344" cy="4800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964CB-C4DE-45CA-8084-51FD679864AC}"/>
              </a:ext>
            </a:extLst>
          </p:cNvPr>
          <p:cNvSpPr txBox="1"/>
          <p:nvPr/>
        </p:nvSpPr>
        <p:spPr>
          <a:xfrm>
            <a:off x="4984750" y="5184160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NH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A3F6D-4D18-4318-8B51-D56153A04CA2}"/>
              </a:ext>
            </a:extLst>
          </p:cNvPr>
          <p:cNvSpPr txBox="1"/>
          <p:nvPr/>
        </p:nvSpPr>
        <p:spPr>
          <a:xfrm>
            <a:off x="6400800" y="5189875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10459-C6FD-46F3-8C27-4DBF3DDA2DFE}"/>
              </a:ext>
            </a:extLst>
          </p:cNvPr>
          <p:cNvSpPr txBox="1"/>
          <p:nvPr/>
        </p:nvSpPr>
        <p:spPr>
          <a:xfrm>
            <a:off x="7924800" y="5181600"/>
            <a:ext cx="11112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967DB-ED95-464C-B800-0BDF3E239B86}"/>
              </a:ext>
            </a:extLst>
          </p:cNvPr>
          <p:cNvSpPr txBox="1"/>
          <p:nvPr/>
        </p:nvSpPr>
        <p:spPr>
          <a:xfrm>
            <a:off x="3389286" y="5181600"/>
            <a:ext cx="125095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423413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9E71-EF92-4F39-B30F-940EA3C8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0896600" cy="1143000"/>
          </a:xfrm>
        </p:spPr>
        <p:txBody>
          <a:bodyPr/>
          <a:lstStyle/>
          <a:p>
            <a:pPr algn="ctr"/>
            <a:r>
              <a:rPr lang="en-US" sz="4000" dirty="0">
                <a:latin typeface="Avenir Next LT Pro" panose="020B0504020202020204" pitchFamily="34" charset="0"/>
              </a:rPr>
              <a:t>Takeaway from this preliminary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7A47-2C59-78E5-CAEB-5FA7CF8FD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5765800" cy="3962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 LT Pro" panose="020B0504020202020204" pitchFamily="34" charset="0"/>
              </a:rPr>
              <a:t>Preliminary data from 3 labs showed changes in manure trends from published manure book values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 LT Pro" panose="020B0504020202020204" pitchFamily="34" charset="0"/>
              </a:rPr>
              <a:t>Detailed metadata will be key for future robust comparisons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A picture containing ground, outdoor, bin, soil&#10;&#10;Description automatically generated">
            <a:extLst>
              <a:ext uri="{FF2B5EF4-FFF2-40B4-BE49-F238E27FC236}">
                <a16:creationId xmlns:a16="http://schemas.microsoft.com/office/drawing/2014/main" id="{B454E957-20AB-E45D-2375-92F738B68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6287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40762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98052F-83C8-4229-9F8B-8D75EFFD0E65}"/>
              </a:ext>
            </a:extLst>
          </p:cNvPr>
          <p:cNvSpPr txBox="1"/>
          <p:nvPr/>
        </p:nvSpPr>
        <p:spPr>
          <a:xfrm>
            <a:off x="1336249" y="304800"/>
            <a:ext cx="990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22222"/>
              </a:solidFill>
              <a:latin typeface="Avenir Next LT Pro" panose="020B0504020202020204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7A0019"/>
              </a:buClr>
            </a:pPr>
            <a:r>
              <a:rPr lang="en-US" sz="2800" dirty="0">
                <a:solidFill>
                  <a:srgbClr val="595959"/>
                </a:solidFill>
                <a:latin typeface="Avenir Next LT Pro" panose="020B0504020202020204" pitchFamily="34" charset="0"/>
              </a:rPr>
              <a:t>Most samples had minimal descriptions beyond animal species and little is known about storage types</a:t>
            </a:r>
          </a:p>
          <a:p>
            <a:pPr marL="2400575" lvl="8" indent="-342900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venir Next LT Pro" panose="020B0504020202020204" pitchFamily="34" charset="0"/>
              </a:rPr>
              <a:t>Age</a:t>
            </a:r>
          </a:p>
          <a:p>
            <a:pPr marL="2400575" lvl="8" indent="-342900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venir Next LT Pro" panose="020B0504020202020204" pitchFamily="34" charset="0"/>
              </a:rPr>
              <a:t>Nutrition</a:t>
            </a:r>
          </a:p>
          <a:p>
            <a:pPr marL="2400575" lvl="8" indent="-342900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venir Next LT Pro" panose="020B0504020202020204" pitchFamily="34" charset="0"/>
              </a:rPr>
              <a:t>Housing</a:t>
            </a:r>
          </a:p>
          <a:p>
            <a:pPr marL="2400575" lvl="8" indent="-342900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venir Next LT Pro" panose="020B0504020202020204" pitchFamily="34" charset="0"/>
              </a:rPr>
              <a:t>Manure Handling and Treatment</a:t>
            </a:r>
          </a:p>
          <a:p>
            <a:pPr marL="2400575" lvl="8" indent="-342900">
              <a:spcBef>
                <a:spcPct val="20000"/>
              </a:spcBef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  <a:latin typeface="Avenir Next LT Pro" panose="020B0504020202020204" pitchFamily="34" charset="0"/>
              </a:rPr>
              <a:t>Storage</a:t>
            </a:r>
          </a:p>
          <a:p>
            <a:pPr marL="342946" lvl="3" eaLnBrk="1" hangingPunct="1">
              <a:spcBef>
                <a:spcPct val="20000"/>
              </a:spcBef>
              <a:buClr>
                <a:srgbClr val="7A0019"/>
              </a:buClr>
            </a:pPr>
            <a:endParaRPr lang="en-US" sz="1700" dirty="0">
              <a:solidFill>
                <a:srgbClr val="595959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Picture 4" descr="A picture containing sky, outdoor, grass, outdoor object&#10;&#10;Description automatically generated">
            <a:extLst>
              <a:ext uri="{FF2B5EF4-FFF2-40B4-BE49-F238E27FC236}">
                <a16:creationId xmlns:a16="http://schemas.microsoft.com/office/drawing/2014/main" id="{8F206E58-B21A-4086-B78A-0C35A17676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932091"/>
            <a:ext cx="2667000" cy="2000250"/>
          </a:xfrm>
          <a:prstGeom prst="rect">
            <a:avLst/>
          </a:prstGeom>
        </p:spPr>
      </p:pic>
      <p:pic>
        <p:nvPicPr>
          <p:cNvPr id="7" name="Picture 6" descr="A group of cows in a barn&#10;&#10;Description automatically generated with low confidence">
            <a:extLst>
              <a:ext uri="{FF2B5EF4-FFF2-40B4-BE49-F238E27FC236}">
                <a16:creationId xmlns:a16="http://schemas.microsoft.com/office/drawing/2014/main" id="{ED871A1A-3770-4983-9C76-2A1897C2D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9" y="3932091"/>
            <a:ext cx="2667001" cy="2000251"/>
          </a:xfrm>
          <a:prstGeom prst="rect">
            <a:avLst/>
          </a:prstGeom>
        </p:spPr>
      </p:pic>
      <p:pic>
        <p:nvPicPr>
          <p:cNvPr id="9" name="Picture 8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1A61F91-8260-41B5-9F22-3F42B0E205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932091"/>
            <a:ext cx="2667001" cy="20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1811-0BBE-4B0D-879A-4CBBF3B8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4684714" cy="4191000"/>
          </a:xfrm>
        </p:spPr>
        <p:txBody>
          <a:bodyPr wrap="square" anchor="b">
            <a:noAutofit/>
          </a:bodyPr>
          <a:lstStyle/>
          <a:p>
            <a:r>
              <a:rPr lang="en-US" sz="4400" dirty="0">
                <a:latin typeface="Avenir Next LT Pro" panose="020B0504020202020204" pitchFamily="34" charset="0"/>
              </a:rPr>
              <a:t>ManureDB: </a:t>
            </a:r>
            <a:r>
              <a:rPr lang="en-US" sz="4400" b="0" dirty="0">
                <a:latin typeface="Avenir Next LT Pro" panose="020B0504020202020204" pitchFamily="34" charset="0"/>
              </a:rPr>
              <a:t>Nationwide</a:t>
            </a:r>
            <a:r>
              <a:rPr lang="en-US" sz="4400" dirty="0">
                <a:latin typeface="Avenir Next LT Pro" panose="020B0504020202020204" pitchFamily="34" charset="0"/>
              </a:rPr>
              <a:t> </a:t>
            </a:r>
            <a:r>
              <a:rPr lang="en-US" sz="4400" b="0" dirty="0">
                <a:latin typeface="Avenir Next LT Pro" panose="020B0504020202020204" pitchFamily="34" charset="0"/>
              </a:rPr>
              <a:t>Manure Test Database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79288D8-82BB-E8CA-5CAA-0651E6050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365911"/>
              </p:ext>
            </p:extLst>
          </p:nvPr>
        </p:nvGraphicFramePr>
        <p:xfrm>
          <a:off x="5099050" y="291912"/>
          <a:ext cx="64071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9879221"/>
      </p:ext>
    </p:extLst>
  </p:cSld>
  <p:clrMapOvr>
    <a:masterClrMapping/>
  </p:clrMapOvr>
</p:sld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MN-4x3-1-student" id="{577CBC68-9D34-7643-A0BC-EC86C51EF39F}" vid="{DB26B3E6-C285-6B46-9434-D703BED058C6}"/>
    </a:ext>
  </a:extLst>
</a:theme>
</file>

<file path=ppt/theme/theme2.xml><?xml version="1.0" encoding="utf-8"?>
<a:theme xmlns:a="http://schemas.openxmlformats.org/drawingml/2006/main" name="HN_Template_Maroon">
  <a:themeElements>
    <a:clrScheme name="CV_PPT_Palette">
      <a:dk1>
        <a:srgbClr val="5C5A5A"/>
      </a:dk1>
      <a:lt1>
        <a:srgbClr val="7A0019"/>
      </a:lt1>
      <a:dk2>
        <a:srgbClr val="580005"/>
      </a:dk2>
      <a:lt2>
        <a:srgbClr val="FFCC33"/>
      </a:lt2>
      <a:accent1>
        <a:srgbClr val="7A0019"/>
      </a:accent1>
      <a:accent2>
        <a:srgbClr val="CE1B22"/>
      </a:accent2>
      <a:accent3>
        <a:srgbClr val="FFCC33"/>
      </a:accent3>
      <a:accent4>
        <a:srgbClr val="5C5A5A"/>
      </a:accent4>
      <a:accent5>
        <a:srgbClr val="ADAC1B"/>
      </a:accent5>
      <a:accent6>
        <a:srgbClr val="D2B682"/>
      </a:accent6>
      <a:hlink>
        <a:srgbClr val="D91D24"/>
      </a:hlink>
      <a:folHlink>
        <a:srgbClr val="A0754A"/>
      </a:folHlink>
    </a:clrScheme>
    <a:fontScheme name="Extension Them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defRPr sz="90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636466"/>
        </a:lt2>
        <a:accent1>
          <a:srgbClr val="71CBD2"/>
        </a:accent1>
        <a:accent2>
          <a:srgbClr val="B20838"/>
        </a:accent2>
        <a:accent3>
          <a:srgbClr val="FFFFFF"/>
        </a:accent3>
        <a:accent4>
          <a:srgbClr val="000000"/>
        </a:accent4>
        <a:accent5>
          <a:srgbClr val="BBE2E5"/>
        </a:accent5>
        <a:accent6>
          <a:srgbClr val="A10632"/>
        </a:accent6>
        <a:hlink>
          <a:srgbClr val="FFD200"/>
        </a:hlink>
        <a:folHlink>
          <a:srgbClr val="ED17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essionSlideDescriptorData/>
</file>

<file path=customXml/item10.xml><?xml version="1.0" encoding="utf-8"?>
<SessionParticipantData/>
</file>

<file path=customXml/item11.xml><?xml version="1.0" encoding="utf-8"?>
<TextingSlideData/>
</file>

<file path=customXml/item12.xml><?xml version="1.0" encoding="utf-8"?>
<SessionResponseData/>
</file>

<file path=customXml/item13.xml><?xml version="1.0" encoding="utf-8"?>
<SessionSlideSettingsData>
  <Settings/>
</SessionSlideSettingsData>
</file>

<file path=customXml/item14.xml><?xml version="1.0" encoding="utf-8"?>
<SessionAnswerData>
  <AllAnswers/>
</SessionAnswerData>
</file>

<file path=customXml/item15.xml><?xml version="1.0" encoding="utf-8"?>
<SessionSlideMasterData>
  <SlideMaster/>
</SessionSlideMasterData>
</file>

<file path=customXml/item16.xml><?xml version="1.0" encoding="utf-8"?>
<SessionQuestionData>
  <AllQuestions/>
</SessionQuestionData>
</file>

<file path=customXml/item2.xml><?xml version="1.0" encoding="utf-8"?>
<CustomFieldInfoData/>
</file>

<file path=customXml/item3.xml><?xml version="1.0" encoding="utf-8"?>
<ParticipantInfoData/>
</file>

<file path=customXml/item4.xml><?xml version="1.0" encoding="utf-8"?>
<SessionGroupWeightData/>
</file>

<file path=customXml/item5.xml><?xml version="1.0" encoding="utf-8"?>
<SessionPresentationSettingsData>
  <Settings>
    <answerbulletformat>Numeric</answerbulletformat>
    <pointstoclock>No</pointstoclock>
    <answernowautoinsert>No</answernowautoinsert>
    <answernowstyle>Explosion</answernowstyle>
    <answernowtext>Answer Now</answernowtext>
    <chartcolors>Use PowerPoint Color Scheme</chartcolors>
    <charttype>Vertical</charttype>
    <correctanswerindicator>Checkmark</correctanswerindicator>
    <countdownautoinsert>Yes</countdownautoinsert>
    <countdownseconds>10</countdownseconds>
    <countdownsound>TicToc.wav</countdownsound>
    <countdownstyle>Stopwatch</countdownstyle>
    <gridautoinsert>No</gridautoinsert>
    <gridfillstyle>Answered</gridfillstyle>
    <gridfillcolor>255,255,0</gridfillcolor>
    <chartmodel>3D</chartmodel>
    <simulatedvotecount>50</simulatedvotecount>
    <gridcolor>176,216,255</gridcolor>
    <gridalternatecolor>62,158,255</gridalternatecolor>
    <gridincorrectcolor/>
    <gridopacity>100%</gridopacity>
    <gridtextstyle>Keypad #</gridtextstyle>
    <inputsource>Response Devices</inputsource>
    <userpreferredinputsource/>
    <multipleresponsedivisor># of Responses</multipleresponsedivisor>
    <participantsleaderboard>5</participantsleaderboard>
    <percentagedecimalplaces>0</percentagedecimalplaces>
    <responsecounterautoinsert>Yes</responsecounterautoinsert>
    <responsecounterstyle>Circle</responsecounterstyle>
    <responsecountertextcolor>0,0,0</responsecountertextcolor>
    <responsecounterfillcolor>79,129,189</responsecounterfillcolor>
    <responsecounterbordercolor>56,93,138</responsecounterbordercolor>
    <responsecounterdisplayvalue># of Votes Received</responsecounterdisplayvalue>
    <insertobjectusingcolor>Blue</insertobjectusingcolor>
    <showresults>Yes</showresults>
    <teamcolors>User Defined</teamcolors>
    <teamidentificationtype>None</teamidentificationtype>
    <teamscoringtype>Voting pads only</teamscoringtype>
    <teamscoringdecimalplaces>0</teamscoringdecimalplaces>
    <teamidentificationitem/>
    <teamsleaderboard>5</teamsleaderboard>
    <teamname1/>
    <teamname2/>
    <teamname3/>
    <teamname4/>
    <teamname5/>
    <teamname6/>
    <teamname7/>
    <teamname8/>
    <teamname9/>
    <teamname10/>
    <showcontrolbar>Slides with EZ-VOTE Objects</showcontrolbar>
    <defaultcorrectpointvalue>100</defaultcorrectpointvalue>
    <defaultincorrectpointvalue>0</defaultincorrectpointvalue>
    <chartcolor1>187,224,227</chartcolor1>
    <chartcolor2>51,51,153</chartcolor2>
    <chartcolor3>0,153,153</chartcolor3>
    <chartcolor4>153,204,0</chartcolor4>
    <chartcolor5>128,128,128</chartcolor5>
    <chartcolor6>0,0,0</chartcolor6>
    <chartcolor7>0,102,204</chartcolor7>
    <chartcolor8>204,204,255</chartcolor8>
    <chartcolor9>255,0,0</chartcolor9>
    <chartcolor10>255,255,0</chartcolor10>
    <teamcolor1>187,224,227</teamcolor1>
    <teamcolor2>51,51,153</teamcolor2>
    <teamcolor3>0,153,153</teamcolor3>
    <teamcolor4>153,204,0</teamcolor4>
    <teamcolor5>128,128,128</teamcolor5>
    <teamcolor6>0,0,0</teamcolor6>
    <teamcolor7>0,102,204</teamcolor7>
    <teamcolor8>204,204,255</teamcolor8>
    <teamcolor9>255,0,0</teamcolor9>
    <teamcolor10>255,255,0</teamcolor10>
    <displayanswerimagesduringvote>Yes</displayanswerimagesduringvote>
    <displayanswerimageswithresponses>Yes</displayanswerimageswithresponses>
    <displayanswertextduringvote>Yes</displayanswertextduringvote>
    <displayanswertextwithresponses>Yes</displayanswertextwithresponses>
    <questionslideid/>
    <controlbarstate>Expanded</controlbarstate>
    <isgridcolorknowncolor>No</isgridcolorknowncolor>
    <gridcolorname>255,255,0</gridcolorname>
    <autorec/>
    <autorectimeintrvl/>
    <chartvotesview>Percent Raw</chartvotesview>
    <chartlabelscolor>0,0,0</chartlabelscolor>
    <ischartlabelcolorknowncolor/>
    <chartlabelcolorname/>
    <chartxaxislabeltype>Full Text</chartxaxislabeltype>
    <controlbarposition>Top Left</controlbarposition>
    <teamscoreordertype>Ordinal order</teamscoreordertype>
    <legend>Show</legend>
    <bars>Show</bars>
  </Settings>
</SessionPresentationSettingsData>
</file>

<file path=customXml/item6.xml><?xml version="1.0" encoding="utf-8"?>
<SessionResponseGridSettings>
  <AllResponseGridSettings/>
</SessionResponseGridSettings>
</file>

<file path=customXml/item7.xml><?xml version="1.0" encoding="utf-8"?>
<TeamNamesData>
  <TeamNames/>
</TeamNamesData>
</file>

<file path=customXml/item8.xml><?xml version="1.0" encoding="utf-8"?>
<SessionCloseEndedDescriptorsData/>
</file>

<file path=customXml/item9.xml><?xml version="1.0" encoding="utf-8"?>
<SessionRankData/>
</file>

<file path=customXml/itemProps1.xml><?xml version="1.0" encoding="utf-8"?>
<ds:datastoreItem xmlns:ds="http://schemas.openxmlformats.org/officeDocument/2006/customXml" ds:itemID="{9899781F-F07E-41F7-9F72-D49B9BAFA09E}">
  <ds:schemaRefs/>
</ds:datastoreItem>
</file>

<file path=customXml/itemProps10.xml><?xml version="1.0" encoding="utf-8"?>
<ds:datastoreItem xmlns:ds="http://schemas.openxmlformats.org/officeDocument/2006/customXml" ds:itemID="{7CD2C853-FE3C-4B71-9811-501A889DC438}">
  <ds:schemaRefs/>
</ds:datastoreItem>
</file>

<file path=customXml/itemProps11.xml><?xml version="1.0" encoding="utf-8"?>
<ds:datastoreItem xmlns:ds="http://schemas.openxmlformats.org/officeDocument/2006/customXml" ds:itemID="{83DD8298-227F-4587-BFA4-4A3653C631D4}">
  <ds:schemaRefs/>
</ds:datastoreItem>
</file>

<file path=customXml/itemProps12.xml><?xml version="1.0" encoding="utf-8"?>
<ds:datastoreItem xmlns:ds="http://schemas.openxmlformats.org/officeDocument/2006/customXml" ds:itemID="{4145D62B-5FC8-46D8-8081-947C04125BA3}">
  <ds:schemaRefs/>
</ds:datastoreItem>
</file>

<file path=customXml/itemProps13.xml><?xml version="1.0" encoding="utf-8"?>
<ds:datastoreItem xmlns:ds="http://schemas.openxmlformats.org/officeDocument/2006/customXml" ds:itemID="{440F077C-C526-477B-9E82-04171F09881D}">
  <ds:schemaRefs/>
</ds:datastoreItem>
</file>

<file path=customXml/itemProps14.xml><?xml version="1.0" encoding="utf-8"?>
<ds:datastoreItem xmlns:ds="http://schemas.openxmlformats.org/officeDocument/2006/customXml" ds:itemID="{DC39110C-E1D5-4A2F-BE9B-D2BB3601A32B}">
  <ds:schemaRefs/>
</ds:datastoreItem>
</file>

<file path=customXml/itemProps15.xml><?xml version="1.0" encoding="utf-8"?>
<ds:datastoreItem xmlns:ds="http://schemas.openxmlformats.org/officeDocument/2006/customXml" ds:itemID="{51CDFE9E-9E98-4877-81B9-6FC072553777}">
  <ds:schemaRefs/>
</ds:datastoreItem>
</file>

<file path=customXml/itemProps16.xml><?xml version="1.0" encoding="utf-8"?>
<ds:datastoreItem xmlns:ds="http://schemas.openxmlformats.org/officeDocument/2006/customXml" ds:itemID="{0DC792BA-E165-48BE-A8B0-4BDB2AC99638}">
  <ds:schemaRefs/>
</ds:datastoreItem>
</file>

<file path=customXml/itemProps2.xml><?xml version="1.0" encoding="utf-8"?>
<ds:datastoreItem xmlns:ds="http://schemas.openxmlformats.org/officeDocument/2006/customXml" ds:itemID="{95833D59-2215-432F-B633-056038FCE049}">
  <ds:schemaRefs/>
</ds:datastoreItem>
</file>

<file path=customXml/itemProps3.xml><?xml version="1.0" encoding="utf-8"?>
<ds:datastoreItem xmlns:ds="http://schemas.openxmlformats.org/officeDocument/2006/customXml" ds:itemID="{60524F21-0B02-4153-B8F3-1095B3F79B2E}">
  <ds:schemaRefs/>
</ds:datastoreItem>
</file>

<file path=customXml/itemProps4.xml><?xml version="1.0" encoding="utf-8"?>
<ds:datastoreItem xmlns:ds="http://schemas.openxmlformats.org/officeDocument/2006/customXml" ds:itemID="{CABFE5D2-58C8-437F-AD69-641BA82FF0E0}">
  <ds:schemaRefs/>
</ds:datastoreItem>
</file>

<file path=customXml/itemProps5.xml><?xml version="1.0" encoding="utf-8"?>
<ds:datastoreItem xmlns:ds="http://schemas.openxmlformats.org/officeDocument/2006/customXml" ds:itemID="{1DF5241E-68FA-436D-AD03-35EB160FA9AF}">
  <ds:schemaRefs/>
</ds:datastoreItem>
</file>

<file path=customXml/itemProps6.xml><?xml version="1.0" encoding="utf-8"?>
<ds:datastoreItem xmlns:ds="http://schemas.openxmlformats.org/officeDocument/2006/customXml" ds:itemID="{4B94AA7C-A01B-496F-B785-4377E94F148E}">
  <ds:schemaRefs/>
</ds:datastoreItem>
</file>

<file path=customXml/itemProps7.xml><?xml version="1.0" encoding="utf-8"?>
<ds:datastoreItem xmlns:ds="http://schemas.openxmlformats.org/officeDocument/2006/customXml" ds:itemID="{DE265C3A-29CE-4E6F-852B-51D7836667E2}">
  <ds:schemaRefs/>
</ds:datastoreItem>
</file>

<file path=customXml/itemProps8.xml><?xml version="1.0" encoding="utf-8"?>
<ds:datastoreItem xmlns:ds="http://schemas.openxmlformats.org/officeDocument/2006/customXml" ds:itemID="{63654609-80C9-43C7-98C9-7CE137E8CD08}">
  <ds:schemaRefs/>
</ds:datastoreItem>
</file>

<file path=customXml/itemProps9.xml><?xml version="1.0" encoding="utf-8"?>
<ds:datastoreItem xmlns:ds="http://schemas.openxmlformats.org/officeDocument/2006/customXml" ds:itemID="{1DFC0868-8387-4352-B943-5A156CB3E23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UMN-4x3-1-student</Template>
  <TotalTime>6753</TotalTime>
  <Words>2373</Words>
  <Application>Microsoft Office PowerPoint</Application>
  <PresentationFormat>Widescreen</PresentationFormat>
  <Paragraphs>838</Paragraphs>
  <Slides>47</Slides>
  <Notes>30</Notes>
  <HiddenSlides>14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Avenir Next LT Pro</vt:lpstr>
      <vt:lpstr>Avenir Next LT Pro Demi</vt:lpstr>
      <vt:lpstr>Calibri</vt:lpstr>
      <vt:lpstr>Corbel</vt:lpstr>
      <vt:lpstr>Inconsolata</vt:lpstr>
      <vt:lpstr>Montserrat Light</vt:lpstr>
      <vt:lpstr>Segoe UI</vt:lpstr>
      <vt:lpstr>Wingdings</vt:lpstr>
      <vt:lpstr>SVP-regents-PowerPoint-HD-3</vt:lpstr>
      <vt:lpstr>HN_Template_Maroon</vt:lpstr>
      <vt:lpstr>ManureDB: Building a Nationwide  Manure Test Database</vt:lpstr>
      <vt:lpstr>Overview</vt:lpstr>
      <vt:lpstr>What are manure book values used for?</vt:lpstr>
      <vt:lpstr>Preliminary Lab Data</vt:lpstr>
      <vt:lpstr>Comparing MWPS to 3 Labs - Dairy Liquid Manure</vt:lpstr>
      <vt:lpstr>Comparing MWPS to 3 Labs - Poultry Solid Manure </vt:lpstr>
      <vt:lpstr>Takeaway from this preliminary study</vt:lpstr>
      <vt:lpstr>PowerPoint Presentation</vt:lpstr>
      <vt:lpstr>ManureDB: Nationwide Manure Test Database</vt:lpstr>
      <vt:lpstr>Project Team</vt:lpstr>
      <vt:lpstr>Data Use Agreement &amp; Privacy Concerns</vt:lpstr>
      <vt:lpstr>Schema</vt:lpstr>
      <vt:lpstr>Survey Data Template</vt:lpstr>
      <vt:lpstr>Manure Type</vt:lpstr>
      <vt:lpstr>Manure Treatment</vt:lpstr>
      <vt:lpstr>Agitated?</vt:lpstr>
      <vt:lpstr>Animal or Other Amendment Type</vt:lpstr>
      <vt:lpstr>Storage Type</vt:lpstr>
      <vt:lpstr>Targeted Analytes</vt:lpstr>
      <vt:lpstr>Choose Method, Basis, Units</vt:lpstr>
      <vt:lpstr>Spreadsheet Validation</vt:lpstr>
      <vt:lpstr>PowerPoint Presentation</vt:lpstr>
      <vt:lpstr>Future Plans</vt:lpstr>
      <vt:lpstr>What are the steps to get data in ManureDB?</vt:lpstr>
      <vt:lpstr>PowerPoint Presentation</vt:lpstr>
      <vt:lpstr>Acknowledgements </vt:lpstr>
      <vt:lpstr>PowerPoint Presentation</vt:lpstr>
      <vt:lpstr>Comparing MWPS to 3 Labs - Swine Liquid Manure </vt:lpstr>
      <vt:lpstr>Comparing MWPS to 3 Labs - Beef Liquid Manure</vt:lpstr>
      <vt:lpstr>Comparing MWPS to 3 Labs - Poultry Liquid Manure</vt:lpstr>
      <vt:lpstr>Comparing MWPS to 3 Labs - Swine Solid Manure </vt:lpstr>
      <vt:lpstr>Comparing MWPS to 3 Labs - Dairy Solid Manure </vt:lpstr>
      <vt:lpstr>Comparing MWPS to 3 Labs - Beef Solid Manure </vt:lpstr>
      <vt:lpstr>PowerPoint Presentation</vt:lpstr>
      <vt:lpstr>Dairy Liquid N </vt:lpstr>
      <vt:lpstr>Dairy Liquid P </vt:lpstr>
      <vt:lpstr>Swine Liquid P</vt:lpstr>
      <vt:lpstr> Swine Liquid K</vt:lpstr>
      <vt:lpstr>Poultry Liquid P</vt:lpstr>
      <vt:lpstr>Poultry Liquid K</vt:lpstr>
      <vt:lpstr>Future Plans</vt:lpstr>
      <vt:lpstr>PowerPoint Presentation</vt:lpstr>
      <vt:lpstr>Poultry Solid K</vt:lpstr>
      <vt:lpstr>Swine Solid N</vt:lpstr>
      <vt:lpstr>Swine Solid P</vt:lpstr>
      <vt:lpstr>Swine Solid K</vt:lpstr>
      <vt:lpstr>Poultry Solid 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 Bohl Bormann</dc:creator>
  <cp:lastModifiedBy>Nancy L Bohl Bormann</cp:lastModifiedBy>
  <cp:revision>99</cp:revision>
  <dcterms:created xsi:type="dcterms:W3CDTF">2022-03-07T22:57:26Z</dcterms:created>
  <dcterms:modified xsi:type="dcterms:W3CDTF">2023-02-20T16:01:52Z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ExistingPresentation">
    <vt:lpwstr>Yes</vt:lpwstr>
  </property>
  <property fmtid="{D5CDD505-2E9C-101B-9397-08002B2CF9AE}" pid="3" name="PresentationVersion">
    <vt:lpwstr>2.1</vt:lpwstr>
  </property>
  <property fmtid="{D5CDD505-2E9C-101B-9397-08002B2CF9AE}" pid="4" name="PresentationID">
    <vt:lpwstr>b9d663a937144013a45060dbdf91bf65</vt:lpwstr>
  </property>
</Properties>
</file>